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7" r:id="rId2"/>
    <p:sldId id="268" r:id="rId3"/>
    <p:sldId id="269" r:id="rId4"/>
    <p:sldId id="262" r:id="rId5"/>
    <p:sldId id="259" r:id="rId6"/>
    <p:sldId id="275" r:id="rId7"/>
    <p:sldId id="263" r:id="rId8"/>
    <p:sldId id="271" r:id="rId9"/>
    <p:sldId id="272"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Kamerhe, Didier" initials="KD" lastIdx="13" clrIdx="7">
    <p:extLst>
      <p:ext uri="{19B8F6BF-5375-455C-9EA6-DF929625EA0E}">
        <p15:presenceInfo xmlns:p15="http://schemas.microsoft.com/office/powerpoint/2012/main" userId="S-1-5-21-1559300689-131104032-281947949-30064" providerId="AD"/>
      </p:ext>
    </p:extLst>
  </p:cmAuthor>
  <p:cmAuthor id="1" name="Canagasabey, Davina" initials="CD" lastIdx="48" clrIdx="0">
    <p:extLst/>
  </p:cmAuthor>
  <p:cmAuthor id="8" name="Microsoft Office User" initials="Office [2]" lastIdx="1" clrIdx="3">
    <p:extLst/>
  </p:cmAuthor>
  <p:cmAuthor id="9" name="Microsoft Office User" initials="Office [3]" lastIdx="1" clrIdx="4">
    <p:extLst/>
  </p:cmAuthor>
  <p:cmAuthor id="10" name="Microsoft Office User" initials="Office [4]" lastIdx="1" clrIdx="5">
    <p:extLst/>
  </p:cmAuthor>
  <p:cmAuthor id="11" name="Microsoft Office User" initials="Office [5]" lastIdx="1" clrIdx="6">
    <p:extLst/>
  </p:cmAuthor>
  <p:cmAuthor id="6" name="Thior, Ibou" initials="TI"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ABAB"/>
    <a:srgbClr val="FF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260" autoAdjust="0"/>
  </p:normalViewPr>
  <p:slideViewPr>
    <p:cSldViewPr snapToGrid="0">
      <p:cViewPr varScale="1">
        <p:scale>
          <a:sx n="77" d="100"/>
          <a:sy n="77" d="100"/>
        </p:scale>
        <p:origin x="15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dcanagasabey\Desktop\New%20folder\Figur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dcanagasabey\Desktop\AIDS%202018\Poster%20and%20PPT\Second%20draft%20and%20data\Figur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dcanagasabey\Desktop\AIDS%202018\Poster%20and%20PPT\Second%20draft%20and%20data\Figur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dcanagasabey\Desktop\AIDS%202018\Poster%20and%20PPT\Second%20draft%20and%20data\Figure.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Sheet1!$C$8</c:f>
              <c:strCache>
                <c:ptCount val="1"/>
                <c:pt idx="0">
                  <c:v>Tested</c:v>
                </c:pt>
              </c:strCache>
            </c:strRef>
          </c:tx>
          <c:spPr>
            <a:solidFill>
              <a:srgbClr val="C00000"/>
            </a:solidFill>
            <a:ln>
              <a:solidFill>
                <a:srgbClr val="C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Sheet1!$D$7:$G$7</c:f>
              <c:strCache>
                <c:ptCount val="4"/>
                <c:pt idx="0">
                  <c:v>Jul-Sep 2017</c:v>
                </c:pt>
                <c:pt idx="1">
                  <c:v>Oct-Dec 2017</c:v>
                </c:pt>
                <c:pt idx="2">
                  <c:v>Jan-Mar 2018</c:v>
                </c:pt>
                <c:pt idx="3">
                  <c:v>Apr-May 2018</c:v>
                </c:pt>
              </c:strCache>
            </c:strRef>
          </c:cat>
          <c:val>
            <c:numRef>
              <c:f>Sheet1!$D$8:$G$8</c:f>
              <c:numCache>
                <c:formatCode>General</c:formatCode>
                <c:ptCount val="4"/>
                <c:pt idx="0">
                  <c:v>237</c:v>
                </c:pt>
                <c:pt idx="1">
                  <c:v>659</c:v>
                </c:pt>
                <c:pt idx="2">
                  <c:v>789</c:v>
                </c:pt>
                <c:pt idx="3">
                  <c:v>971</c:v>
                </c:pt>
              </c:numCache>
            </c:numRef>
          </c:val>
          <c:extLst>
            <c:ext xmlns:c16="http://schemas.microsoft.com/office/drawing/2014/chart" uri="{C3380CC4-5D6E-409C-BE32-E72D297353CC}">
              <c16:uniqueId val="{00000000-81BC-4398-AC4D-2858012F264E}"/>
            </c:ext>
          </c:extLst>
        </c:ser>
        <c:ser>
          <c:idx val="1"/>
          <c:order val="1"/>
          <c:tx>
            <c:strRef>
              <c:f>Sheet1!$C$9</c:f>
              <c:strCache>
                <c:ptCount val="1"/>
                <c:pt idx="0">
                  <c:v>Positive</c:v>
                </c:pt>
              </c:strCache>
            </c:strRef>
          </c:tx>
          <c:spPr>
            <a:solidFill>
              <a:srgbClr val="FFABAB"/>
            </a:solidFill>
            <a:ln>
              <a:solidFill>
                <a:srgbClr val="FFABAB"/>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Sheet1!$D$7:$G$7</c:f>
              <c:strCache>
                <c:ptCount val="4"/>
                <c:pt idx="0">
                  <c:v>Jul-Sep 2017</c:v>
                </c:pt>
                <c:pt idx="1">
                  <c:v>Oct-Dec 2017</c:v>
                </c:pt>
                <c:pt idx="2">
                  <c:v>Jan-Mar 2018</c:v>
                </c:pt>
                <c:pt idx="3">
                  <c:v>Apr-May 2018</c:v>
                </c:pt>
              </c:strCache>
            </c:strRef>
          </c:cat>
          <c:val>
            <c:numRef>
              <c:f>Sheet1!$D$9:$G$9</c:f>
              <c:numCache>
                <c:formatCode>General</c:formatCode>
                <c:ptCount val="4"/>
                <c:pt idx="0">
                  <c:v>40</c:v>
                </c:pt>
                <c:pt idx="1">
                  <c:v>159</c:v>
                </c:pt>
                <c:pt idx="2">
                  <c:v>216</c:v>
                </c:pt>
                <c:pt idx="3">
                  <c:v>270</c:v>
                </c:pt>
              </c:numCache>
            </c:numRef>
          </c:val>
          <c:extLst>
            <c:ext xmlns:c16="http://schemas.microsoft.com/office/drawing/2014/chart" uri="{C3380CC4-5D6E-409C-BE32-E72D297353CC}">
              <c16:uniqueId val="{00000001-81BC-4398-AC4D-2858012F264E}"/>
            </c:ext>
          </c:extLst>
        </c:ser>
        <c:dLbls>
          <c:dLblPos val="outEnd"/>
          <c:showLegendKey val="0"/>
          <c:showVal val="1"/>
          <c:showCatName val="0"/>
          <c:showSerName val="0"/>
          <c:showPercent val="0"/>
          <c:showBubbleSize val="0"/>
        </c:dLbls>
        <c:gapWidth val="219"/>
        <c:overlap val="-27"/>
        <c:axId val="-1828536480"/>
        <c:axId val="-1828542592"/>
      </c:barChart>
      <c:catAx>
        <c:axId val="-18285364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8542592"/>
        <c:crosses val="autoZero"/>
        <c:auto val="1"/>
        <c:lblAlgn val="ctr"/>
        <c:lblOffset val="100"/>
        <c:noMultiLvlLbl val="0"/>
      </c:catAx>
      <c:valAx>
        <c:axId val="-1828542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285364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Sheet1!$B$35</c:f>
              <c:strCache>
                <c:ptCount val="1"/>
                <c:pt idx="0">
                  <c:v>Tested</c:v>
                </c:pt>
              </c:strCache>
            </c:strRef>
          </c:tx>
          <c:spPr>
            <a:solidFill>
              <a:schemeClr val="accent5">
                <a:shade val="76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Sheet1!$C$33:$J$34</c:f>
              <c:multiLvlStrCache>
                <c:ptCount val="8"/>
                <c:lvl>
                  <c:pt idx="0">
                    <c:v>Jul-Sept 2017</c:v>
                  </c:pt>
                  <c:pt idx="1">
                    <c:v>Oct-Dec 2017</c:v>
                  </c:pt>
                  <c:pt idx="2">
                    <c:v>Jan-Mar 2018</c:v>
                  </c:pt>
                  <c:pt idx="3">
                    <c:v>Apr-May 2018</c:v>
                  </c:pt>
                  <c:pt idx="4">
                    <c:v>Jul-Sept 2017</c:v>
                  </c:pt>
                  <c:pt idx="5">
                    <c:v>Oct-Dec 2017</c:v>
                  </c:pt>
                  <c:pt idx="6">
                    <c:v>Jan-Mar 2018</c:v>
                  </c:pt>
                  <c:pt idx="7">
                    <c:v>Apr-May 2018</c:v>
                  </c:pt>
                </c:lvl>
                <c:lvl>
                  <c:pt idx="0">
                    <c:v>Haut Katanga</c:v>
                  </c:pt>
                  <c:pt idx="4">
                    <c:v>Lualaba</c:v>
                  </c:pt>
                </c:lvl>
              </c:multiLvlStrCache>
            </c:multiLvlStrRef>
          </c:cat>
          <c:val>
            <c:numRef>
              <c:f>Sheet1!$C$35:$J$35</c:f>
              <c:numCache>
                <c:formatCode>General</c:formatCode>
                <c:ptCount val="8"/>
                <c:pt idx="0">
                  <c:v>221</c:v>
                </c:pt>
                <c:pt idx="1">
                  <c:v>444</c:v>
                </c:pt>
                <c:pt idx="2">
                  <c:v>472</c:v>
                </c:pt>
                <c:pt idx="3">
                  <c:v>656</c:v>
                </c:pt>
                <c:pt idx="4">
                  <c:v>16</c:v>
                </c:pt>
                <c:pt idx="5">
                  <c:v>215</c:v>
                </c:pt>
                <c:pt idx="6">
                  <c:v>317</c:v>
                </c:pt>
                <c:pt idx="7">
                  <c:v>315</c:v>
                </c:pt>
              </c:numCache>
            </c:numRef>
          </c:val>
          <c:extLst>
            <c:ext xmlns:c16="http://schemas.microsoft.com/office/drawing/2014/chart" uri="{C3380CC4-5D6E-409C-BE32-E72D297353CC}">
              <c16:uniqueId val="{00000000-17E1-4537-9847-7196684B202C}"/>
            </c:ext>
          </c:extLst>
        </c:ser>
        <c:ser>
          <c:idx val="1"/>
          <c:order val="1"/>
          <c:tx>
            <c:strRef>
              <c:f>Sheet1!$B$36</c:f>
              <c:strCache>
                <c:ptCount val="1"/>
                <c:pt idx="0">
                  <c:v>Positive</c:v>
                </c:pt>
              </c:strCache>
            </c:strRef>
          </c:tx>
          <c:spPr>
            <a:solidFill>
              <a:schemeClr val="accent5">
                <a:tint val="77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Sheet1!$C$33:$J$34</c:f>
              <c:multiLvlStrCache>
                <c:ptCount val="8"/>
                <c:lvl>
                  <c:pt idx="0">
                    <c:v>Jul-Sept 2017</c:v>
                  </c:pt>
                  <c:pt idx="1">
                    <c:v>Oct-Dec 2017</c:v>
                  </c:pt>
                  <c:pt idx="2">
                    <c:v>Jan-Mar 2018</c:v>
                  </c:pt>
                  <c:pt idx="3">
                    <c:v>Apr-May 2018</c:v>
                  </c:pt>
                  <c:pt idx="4">
                    <c:v>Jul-Sept 2017</c:v>
                  </c:pt>
                  <c:pt idx="5">
                    <c:v>Oct-Dec 2017</c:v>
                  </c:pt>
                  <c:pt idx="6">
                    <c:v>Jan-Mar 2018</c:v>
                  </c:pt>
                  <c:pt idx="7">
                    <c:v>Apr-May 2018</c:v>
                  </c:pt>
                </c:lvl>
                <c:lvl>
                  <c:pt idx="0">
                    <c:v>Haut Katanga</c:v>
                  </c:pt>
                  <c:pt idx="4">
                    <c:v>Lualaba</c:v>
                  </c:pt>
                </c:lvl>
              </c:multiLvlStrCache>
            </c:multiLvlStrRef>
          </c:cat>
          <c:val>
            <c:numRef>
              <c:f>Sheet1!$C$36:$J$36</c:f>
              <c:numCache>
                <c:formatCode>General</c:formatCode>
                <c:ptCount val="8"/>
                <c:pt idx="0">
                  <c:v>36</c:v>
                </c:pt>
                <c:pt idx="1">
                  <c:v>90</c:v>
                </c:pt>
                <c:pt idx="2">
                  <c:v>131</c:v>
                </c:pt>
                <c:pt idx="3">
                  <c:v>164</c:v>
                </c:pt>
                <c:pt idx="4">
                  <c:v>6</c:v>
                </c:pt>
                <c:pt idx="5">
                  <c:v>69</c:v>
                </c:pt>
                <c:pt idx="6">
                  <c:v>85</c:v>
                </c:pt>
                <c:pt idx="7">
                  <c:v>106</c:v>
                </c:pt>
              </c:numCache>
            </c:numRef>
          </c:val>
          <c:extLst>
            <c:ext xmlns:c16="http://schemas.microsoft.com/office/drawing/2014/chart" uri="{C3380CC4-5D6E-409C-BE32-E72D297353CC}">
              <c16:uniqueId val="{00000001-17E1-4537-9847-7196684B202C}"/>
            </c:ext>
          </c:extLst>
        </c:ser>
        <c:dLbls>
          <c:dLblPos val="outEnd"/>
          <c:showLegendKey val="0"/>
          <c:showVal val="1"/>
          <c:showCatName val="0"/>
          <c:showSerName val="0"/>
          <c:showPercent val="0"/>
          <c:showBubbleSize val="0"/>
        </c:dLbls>
        <c:gapWidth val="219"/>
        <c:overlap val="-27"/>
        <c:axId val="507000256"/>
        <c:axId val="506999272"/>
      </c:barChart>
      <c:catAx>
        <c:axId val="507000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6999272"/>
        <c:crosses val="autoZero"/>
        <c:auto val="1"/>
        <c:lblAlgn val="ctr"/>
        <c:lblOffset val="100"/>
        <c:noMultiLvlLbl val="0"/>
      </c:catAx>
      <c:valAx>
        <c:axId val="5069992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7000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Sheet1!$C$56</c:f>
              <c:strCache>
                <c:ptCount val="1"/>
                <c:pt idx="0">
                  <c:v>Tested</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Sheet1!$D$55:$E$55</c:f>
              <c:strCache>
                <c:ptCount val="2"/>
                <c:pt idx="0">
                  <c:v>Other entry points</c:v>
                </c:pt>
                <c:pt idx="1">
                  <c:v>Index case </c:v>
                </c:pt>
              </c:strCache>
            </c:strRef>
          </c:cat>
          <c:val>
            <c:numRef>
              <c:f>Sheet1!$D$56:$E$56</c:f>
              <c:numCache>
                <c:formatCode>#,##0</c:formatCode>
                <c:ptCount val="2"/>
                <c:pt idx="0">
                  <c:v>3595</c:v>
                </c:pt>
                <c:pt idx="1">
                  <c:v>1782</c:v>
                </c:pt>
              </c:numCache>
            </c:numRef>
          </c:val>
          <c:extLst>
            <c:ext xmlns:c16="http://schemas.microsoft.com/office/drawing/2014/chart" uri="{C3380CC4-5D6E-409C-BE32-E72D297353CC}">
              <c16:uniqueId val="{00000000-5808-46A8-B4D4-4F5FA11AE1C2}"/>
            </c:ext>
          </c:extLst>
        </c:ser>
        <c:ser>
          <c:idx val="1"/>
          <c:order val="1"/>
          <c:tx>
            <c:strRef>
              <c:f>Sheet1!$C$57</c:f>
              <c:strCache>
                <c:ptCount val="1"/>
                <c:pt idx="0">
                  <c:v>Positive</c:v>
                </c:pt>
              </c:strCache>
            </c:strRef>
          </c:tx>
          <c:spPr>
            <a:solidFill>
              <a:srgbClr val="FFABAB"/>
            </a:solidFill>
            <a:ln w="25400">
              <a:solidFill>
                <a:srgbClr val="FFABAB"/>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Sheet1!$D$55:$E$55</c:f>
              <c:strCache>
                <c:ptCount val="2"/>
                <c:pt idx="0">
                  <c:v>Other entry points</c:v>
                </c:pt>
                <c:pt idx="1">
                  <c:v>Index case </c:v>
                </c:pt>
              </c:strCache>
            </c:strRef>
          </c:cat>
          <c:val>
            <c:numRef>
              <c:f>Sheet1!$D$57:$E$57</c:f>
              <c:numCache>
                <c:formatCode>#,##0</c:formatCode>
                <c:ptCount val="2"/>
                <c:pt idx="0">
                  <c:v>161</c:v>
                </c:pt>
                <c:pt idx="1">
                  <c:v>266</c:v>
                </c:pt>
              </c:numCache>
            </c:numRef>
          </c:val>
          <c:extLst>
            <c:ext xmlns:c16="http://schemas.microsoft.com/office/drawing/2014/chart" uri="{C3380CC4-5D6E-409C-BE32-E72D297353CC}">
              <c16:uniqueId val="{00000001-5808-46A8-B4D4-4F5FA11AE1C2}"/>
            </c:ext>
          </c:extLst>
        </c:ser>
        <c:dLbls>
          <c:dLblPos val="outEnd"/>
          <c:showLegendKey val="0"/>
          <c:showVal val="1"/>
          <c:showCatName val="0"/>
          <c:showSerName val="0"/>
          <c:showPercent val="0"/>
          <c:showBubbleSize val="0"/>
        </c:dLbls>
        <c:gapWidth val="219"/>
        <c:overlap val="-37"/>
        <c:axId val="429600168"/>
        <c:axId val="429599512"/>
      </c:barChart>
      <c:catAx>
        <c:axId val="429600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9599512"/>
        <c:crosses val="autoZero"/>
        <c:auto val="1"/>
        <c:lblAlgn val="ctr"/>
        <c:lblOffset val="100"/>
        <c:noMultiLvlLbl val="0"/>
      </c:catAx>
      <c:valAx>
        <c:axId val="4295995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96001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Sheet1!$C$42</c:f>
              <c:strCache>
                <c:ptCount val="1"/>
                <c:pt idx="0">
                  <c:v>Tested</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Sheet1!$D$41:$E$41</c:f>
              <c:strCache>
                <c:ptCount val="2"/>
                <c:pt idx="0">
                  <c:v>Sexual partners</c:v>
                </c:pt>
                <c:pt idx="1">
                  <c:v>Biological children</c:v>
                </c:pt>
              </c:strCache>
            </c:strRef>
          </c:cat>
          <c:val>
            <c:numRef>
              <c:f>Sheet1!$D$42:$E$42</c:f>
              <c:numCache>
                <c:formatCode>#,##0</c:formatCode>
                <c:ptCount val="2"/>
                <c:pt idx="0">
                  <c:v>379</c:v>
                </c:pt>
                <c:pt idx="1">
                  <c:v>1403</c:v>
                </c:pt>
              </c:numCache>
            </c:numRef>
          </c:val>
          <c:extLst>
            <c:ext xmlns:c16="http://schemas.microsoft.com/office/drawing/2014/chart" uri="{C3380CC4-5D6E-409C-BE32-E72D297353CC}">
              <c16:uniqueId val="{00000000-C39B-4ED5-A8AB-A740F957750B}"/>
            </c:ext>
          </c:extLst>
        </c:ser>
        <c:ser>
          <c:idx val="1"/>
          <c:order val="1"/>
          <c:tx>
            <c:strRef>
              <c:f>Sheet1!$C$43</c:f>
              <c:strCache>
                <c:ptCount val="1"/>
                <c:pt idx="0">
                  <c:v>Positive</c:v>
                </c:pt>
              </c:strCache>
            </c:strRef>
          </c:tx>
          <c:spPr>
            <a:solidFill>
              <a:srgbClr val="FFABA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Sheet1!$D$41:$E$41</c:f>
              <c:strCache>
                <c:ptCount val="2"/>
                <c:pt idx="0">
                  <c:v>Sexual partners</c:v>
                </c:pt>
                <c:pt idx="1">
                  <c:v>Biological children</c:v>
                </c:pt>
              </c:strCache>
            </c:strRef>
          </c:cat>
          <c:val>
            <c:numRef>
              <c:f>Sheet1!$D$43:$E$43</c:f>
              <c:numCache>
                <c:formatCode>#,##0</c:formatCode>
                <c:ptCount val="2"/>
                <c:pt idx="0">
                  <c:v>137</c:v>
                </c:pt>
                <c:pt idx="1">
                  <c:v>129</c:v>
                </c:pt>
              </c:numCache>
            </c:numRef>
          </c:val>
          <c:extLst>
            <c:ext xmlns:c16="http://schemas.microsoft.com/office/drawing/2014/chart" uri="{C3380CC4-5D6E-409C-BE32-E72D297353CC}">
              <c16:uniqueId val="{00000001-C39B-4ED5-A8AB-A740F957750B}"/>
            </c:ext>
          </c:extLst>
        </c:ser>
        <c:dLbls>
          <c:dLblPos val="outEnd"/>
          <c:showLegendKey val="0"/>
          <c:showVal val="1"/>
          <c:showCatName val="0"/>
          <c:showSerName val="0"/>
          <c:showPercent val="0"/>
          <c:showBubbleSize val="0"/>
        </c:dLbls>
        <c:gapWidth val="219"/>
        <c:overlap val="-27"/>
        <c:axId val="445048128"/>
        <c:axId val="445054688"/>
      </c:barChart>
      <c:catAx>
        <c:axId val="44504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5054688"/>
        <c:crosses val="autoZero"/>
        <c:auto val="1"/>
        <c:lblAlgn val="ctr"/>
        <c:lblOffset val="100"/>
        <c:noMultiLvlLbl val="0"/>
      </c:catAx>
      <c:valAx>
        <c:axId val="4450546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50481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 id="18">
  <a:schemeClr val="accent5"/>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2DB295D-969A-4788-AA40-51421F2176E3}" type="datetimeFigureOut">
              <a:rPr lang="en-US" smtClean="0"/>
              <a:t>7/23/2018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489BB34-3BCB-4335-A9A7-9E088604C342}" type="slidenum">
              <a:rPr lang="en-US" smtClean="0"/>
              <a:t>‹#›</a:t>
            </a:fld>
            <a:endParaRPr lang="en-US"/>
          </a:p>
        </p:txBody>
      </p:sp>
    </p:spTree>
    <p:extLst>
      <p:ext uri="{BB962C8B-B14F-4D97-AF65-F5344CB8AC3E}">
        <p14:creationId xmlns:p14="http://schemas.microsoft.com/office/powerpoint/2010/main" val="4279087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r>
              <a:rPr lang="en-US" dirty="0" smtClean="0"/>
              <a:t>Good</a:t>
            </a:r>
            <a:r>
              <a:rPr lang="en-US" baseline="0" dirty="0" smtClean="0"/>
              <a:t> evening, everyone. My colleague, Dr. Didier Kamerhe, is unfortunately unable to be here today but I am delighted to present on Dr. Kamerhe’s behalf the exciting work that we are currently doing in the Democratic Republic of the Congo, using index testing to improve case finding among hard-to-reach HIV-positive people unaware of their status and link them to treatment, in support of epidemic control. </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24760780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PATH</a:t>
            </a:r>
            <a:r>
              <a:rPr lang="en-US" baseline="0" dirty="0" smtClean="0"/>
              <a:t> has been implementing programming to combat the HIV epidemic in the DRC since 2009, and currently leads the PEPFAR/USAID-funded Integrated HIV/AIDS Project in Haut Katanga and Lualaba (IHAP), where we provide technical assistance to over 150 health facilities and local nongovernmental organizations to deliver high-quality HIV prevention, testing, and treatment services in 16 health zones in the southeastern portion of the country. </a:t>
            </a:r>
          </a:p>
          <a:p>
            <a:endParaRPr lang="en-US" dirty="0" smtClean="0"/>
          </a:p>
          <a:p>
            <a:r>
              <a:rPr lang="en-US" dirty="0" smtClean="0"/>
              <a:t>The HIV epidemic in</a:t>
            </a:r>
            <a:r>
              <a:rPr lang="en-US" baseline="0" dirty="0" smtClean="0"/>
              <a:t> the DRC is concentrated in key and priority populations, and in Haut Katanga and </a:t>
            </a:r>
            <a:r>
              <a:rPr lang="en-US" baseline="0" dirty="0" err="1" smtClean="0"/>
              <a:t>Lualaba</a:t>
            </a:r>
            <a:r>
              <a:rPr lang="en-US" baseline="0" dirty="0" smtClean="0"/>
              <a:t>, this means miners, truck drivers, and sex workers. The map on your right shows seropositivity by health zone across the 16 zones that IHAP currently operates in, with the larger and darker blue circles denoting higher seropositivity. As you can observe in the figure, there is a band of darker blue circles in Mutshatsha, Fungurume, and Manika health zones in Lualaba which have significant mining activities, and then traveling along the copper transportation corridor through Lubumbashi and into southern Africa. </a:t>
            </a:r>
          </a:p>
          <a:p>
            <a:endParaRPr lang="en-US" baseline="0" dirty="0" smtClean="0"/>
          </a:p>
        </p:txBody>
      </p:sp>
      <p:sp>
        <p:nvSpPr>
          <p:cNvPr id="4" name="Slide Number Placeholder 3"/>
          <p:cNvSpPr>
            <a:spLocks noGrp="1"/>
          </p:cNvSpPr>
          <p:nvPr>
            <p:ph type="sldNum" sz="quarter" idx="10"/>
          </p:nvPr>
        </p:nvSpPr>
        <p:spPr/>
        <p:txBody>
          <a:bodyPr/>
          <a:lstStyle/>
          <a:p>
            <a:fld id="{8489BB34-3BCB-4335-A9A7-9E088604C342}" type="slidenum">
              <a:rPr lang="en-US" smtClean="0"/>
              <a:t>2</a:t>
            </a:fld>
            <a:endParaRPr lang="en-US" dirty="0"/>
          </a:p>
        </p:txBody>
      </p:sp>
    </p:spTree>
    <p:extLst>
      <p:ext uri="{BB962C8B-B14F-4D97-AF65-F5344CB8AC3E}">
        <p14:creationId xmlns:p14="http://schemas.microsoft.com/office/powerpoint/2010/main" val="3728004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510"/>
              </a:spcBef>
              <a:spcAft>
                <a:spcPts val="1019"/>
              </a:spcAft>
            </a:pPr>
            <a:r>
              <a:rPr lang="en-US" dirty="0"/>
              <a:t>During the first </a:t>
            </a:r>
            <a:r>
              <a:rPr lang="en-US" dirty="0" smtClean="0"/>
              <a:t>three </a:t>
            </a:r>
            <a:r>
              <a:rPr lang="en-US" dirty="0"/>
              <a:t>months of project implementation, </a:t>
            </a:r>
            <a:r>
              <a:rPr lang="en-US" dirty="0" smtClean="0"/>
              <a:t>more than 2,000</a:t>
            </a:r>
            <a:r>
              <a:rPr lang="en-US" baseline="0" dirty="0" smtClean="0"/>
              <a:t> of the </a:t>
            </a:r>
            <a:r>
              <a:rPr lang="en-US" dirty="0" smtClean="0"/>
              <a:t>50,000</a:t>
            </a:r>
            <a:r>
              <a:rPr lang="en-US" baseline="0" dirty="0" smtClean="0"/>
              <a:t> </a:t>
            </a:r>
            <a:r>
              <a:rPr lang="en-US" dirty="0" smtClean="0"/>
              <a:t>individuals tested for</a:t>
            </a:r>
            <a:r>
              <a:rPr lang="en-US" baseline="0" dirty="0" smtClean="0"/>
              <a:t> HIV </a:t>
            </a:r>
            <a:r>
              <a:rPr lang="en-US" dirty="0" smtClean="0"/>
              <a:t>were identified HIV-positive,</a:t>
            </a:r>
            <a:r>
              <a:rPr lang="en-US" baseline="0" dirty="0" smtClean="0"/>
              <a:t> which reflects a seropositivity of 4.1%. </a:t>
            </a:r>
            <a:r>
              <a:rPr lang="en-US" dirty="0" smtClean="0"/>
              <a:t>90% of those identified HIV-positive were enrolled in antiretroviral therapy.</a:t>
            </a:r>
            <a:r>
              <a:rPr lang="en-US" baseline="0" dirty="0" smtClean="0"/>
              <a:t> However, programmatic data and national estimates indicate prevalence to be much higher in priority populations, so a challenge that we faced was scaling up testing strategies that could more efficiently target and test those most likely to be HIV-positive.  </a:t>
            </a:r>
          </a:p>
          <a:p>
            <a:pPr>
              <a:spcBef>
                <a:spcPts val="510"/>
              </a:spcBef>
              <a:spcAft>
                <a:spcPts val="1019"/>
              </a:spcAft>
            </a:pPr>
            <a:endParaRPr lang="en-US" baseline="0" dirty="0" smtClean="0"/>
          </a:p>
          <a:p>
            <a:pPr>
              <a:spcBef>
                <a:spcPts val="510"/>
              </a:spcBef>
              <a:spcAft>
                <a:spcPts val="1019"/>
              </a:spcAft>
            </a:pPr>
            <a:r>
              <a:rPr lang="en-US" baseline="0" dirty="0" smtClean="0"/>
              <a:t>One strategy to increase targeted identification of HIV-positive individuals was index case testing, which we rolled out across all project facilities in June 2017. We reported data on index testing entry point starting in July, and as noted in the figure, index case testing became the highest yield entry point, with 16.9% yield for the July-September period. </a:t>
            </a:r>
          </a:p>
        </p:txBody>
      </p:sp>
      <p:sp>
        <p:nvSpPr>
          <p:cNvPr id="4" name="Slide Number Placeholder 3"/>
          <p:cNvSpPr>
            <a:spLocks noGrp="1"/>
          </p:cNvSpPr>
          <p:nvPr>
            <p:ph type="sldNum" sz="quarter" idx="10"/>
          </p:nvPr>
        </p:nvSpPr>
        <p:spPr/>
        <p:txBody>
          <a:bodyPr/>
          <a:lstStyle/>
          <a:p>
            <a:fld id="{8489BB34-3BCB-4335-A9A7-9E088604C342}" type="slidenum">
              <a:rPr lang="en-US" smtClean="0"/>
              <a:t>3</a:t>
            </a:fld>
            <a:endParaRPr lang="en-US" dirty="0"/>
          </a:p>
        </p:txBody>
      </p:sp>
    </p:spTree>
    <p:extLst>
      <p:ext uri="{BB962C8B-B14F-4D97-AF65-F5344CB8AC3E}">
        <p14:creationId xmlns:p14="http://schemas.microsoft.com/office/powerpoint/2010/main" val="3853779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a:t>
            </a:r>
            <a:r>
              <a:rPr lang="en-US" baseline="0" dirty="0" smtClean="0"/>
              <a:t> on this initial success, b</a:t>
            </a:r>
            <a:r>
              <a:rPr lang="en-US" dirty="0" smtClean="0"/>
              <a:t>eginning</a:t>
            </a:r>
            <a:r>
              <a:rPr lang="fr-FR" dirty="0" smtClean="0"/>
              <a:t> </a:t>
            </a:r>
            <a:r>
              <a:rPr lang="fr-FR" dirty="0"/>
              <a:t>in </a:t>
            </a:r>
            <a:r>
              <a:rPr lang="fr-FR" dirty="0" err="1"/>
              <a:t>October</a:t>
            </a:r>
            <a:r>
              <a:rPr lang="fr-FR" dirty="0"/>
              <a:t> 2017, we </a:t>
            </a:r>
            <a:r>
              <a:rPr lang="fr-FR" dirty="0" err="1"/>
              <a:t>took</a:t>
            </a:r>
            <a:r>
              <a:rPr lang="fr-FR" dirty="0"/>
              <a:t> </a:t>
            </a:r>
            <a:r>
              <a:rPr lang="fr-FR" dirty="0" err="1"/>
              <a:t>additional</a:t>
            </a:r>
            <a:r>
              <a:rPr lang="fr-FR" dirty="0"/>
              <a:t> </a:t>
            </a:r>
            <a:r>
              <a:rPr lang="fr-FR" dirty="0" err="1"/>
              <a:t>steps</a:t>
            </a:r>
            <a:r>
              <a:rPr lang="fr-FR" dirty="0"/>
              <a:t> to </a:t>
            </a:r>
            <a:r>
              <a:rPr lang="fr-FR" dirty="0" err="1"/>
              <a:t>intensify</a:t>
            </a:r>
            <a:r>
              <a:rPr lang="fr-FR" dirty="0"/>
              <a:t> </a:t>
            </a:r>
            <a:r>
              <a:rPr lang="fr-FR" dirty="0" err="1"/>
              <a:t>offering</a:t>
            </a:r>
            <a:r>
              <a:rPr lang="fr-FR" dirty="0"/>
              <a:t> of index case </a:t>
            </a:r>
            <a:r>
              <a:rPr lang="fr-FR" dirty="0" err="1" smtClean="0"/>
              <a:t>testing</a:t>
            </a:r>
            <a:r>
              <a:rPr lang="fr-FR" dirty="0" smtClean="0"/>
              <a:t>, </a:t>
            </a:r>
            <a:r>
              <a:rPr lang="fr-FR" dirty="0" err="1"/>
              <a:t>focusing</a:t>
            </a:r>
            <a:r>
              <a:rPr lang="fr-FR" dirty="0"/>
              <a:t> on </a:t>
            </a:r>
            <a:r>
              <a:rPr lang="fr-FR" dirty="0" err="1" smtClean="0"/>
              <a:t>three</a:t>
            </a:r>
            <a:r>
              <a:rPr lang="fr-FR" dirty="0" smtClean="0"/>
              <a:t> </a:t>
            </a:r>
            <a:r>
              <a:rPr lang="fr-FR" dirty="0"/>
              <a:t>main areas:</a:t>
            </a:r>
          </a:p>
          <a:p>
            <a:endParaRPr lang="fr-FR" dirty="0"/>
          </a:p>
          <a:p>
            <a:pPr marL="232943" indent="-232943">
              <a:buFont typeface="+mj-lt"/>
              <a:buAutoNum type="arabicPeriod"/>
            </a:pPr>
            <a:r>
              <a:rPr lang="fr-FR" dirty="0"/>
              <a:t>Coaching </a:t>
            </a:r>
            <a:r>
              <a:rPr lang="fr-FR" dirty="0" err="1"/>
              <a:t>facility-based</a:t>
            </a:r>
            <a:r>
              <a:rPr lang="fr-FR" dirty="0"/>
              <a:t> service providers to </a:t>
            </a:r>
            <a:r>
              <a:rPr lang="fr-FR" dirty="0" err="1"/>
              <a:t>better</a:t>
            </a:r>
            <a:r>
              <a:rPr lang="fr-FR" dirty="0"/>
              <a:t> </a:t>
            </a:r>
            <a:r>
              <a:rPr lang="fr-FR" dirty="0" err="1"/>
              <a:t>understand</a:t>
            </a:r>
            <a:r>
              <a:rPr lang="fr-FR" dirty="0"/>
              <a:t> the </a:t>
            </a:r>
            <a:r>
              <a:rPr lang="fr-FR" dirty="0" err="1"/>
              <a:t>definition</a:t>
            </a:r>
            <a:r>
              <a:rPr lang="fr-FR" dirty="0"/>
              <a:t> of index cases and groups </a:t>
            </a:r>
            <a:r>
              <a:rPr lang="fr-FR" dirty="0" err="1"/>
              <a:t>targeted</a:t>
            </a:r>
            <a:r>
              <a:rPr lang="fr-FR" dirty="0"/>
              <a:t> for index case testing i.e. </a:t>
            </a:r>
            <a:r>
              <a:rPr lang="fr-FR" dirty="0" err="1"/>
              <a:t>sexual</a:t>
            </a:r>
            <a:r>
              <a:rPr lang="fr-FR" dirty="0"/>
              <a:t> </a:t>
            </a:r>
            <a:r>
              <a:rPr lang="fr-FR" dirty="0" err="1"/>
              <a:t>partners</a:t>
            </a:r>
            <a:r>
              <a:rPr lang="fr-FR" dirty="0"/>
              <a:t> and </a:t>
            </a:r>
            <a:r>
              <a:rPr lang="fr-FR" dirty="0" err="1"/>
              <a:t>biological</a:t>
            </a:r>
            <a:r>
              <a:rPr lang="fr-FR" dirty="0"/>
              <a:t> </a:t>
            </a:r>
            <a:r>
              <a:rPr lang="fr-FR" dirty="0" err="1"/>
              <a:t>children</a:t>
            </a:r>
            <a:r>
              <a:rPr lang="fr-FR" dirty="0"/>
              <a:t> of PLHIV in the </a:t>
            </a:r>
            <a:r>
              <a:rPr lang="fr-FR" dirty="0" err="1"/>
              <a:t>facility’s</a:t>
            </a:r>
            <a:r>
              <a:rPr lang="fr-FR" dirty="0"/>
              <a:t> </a:t>
            </a:r>
            <a:r>
              <a:rPr lang="fr-FR" dirty="0" err="1"/>
              <a:t>treatment</a:t>
            </a:r>
            <a:r>
              <a:rPr lang="fr-FR" dirty="0"/>
              <a:t> </a:t>
            </a:r>
            <a:r>
              <a:rPr lang="fr-FR" dirty="0" err="1"/>
              <a:t>cohort</a:t>
            </a:r>
            <a:r>
              <a:rPr lang="fr-FR" dirty="0"/>
              <a:t>. </a:t>
            </a:r>
          </a:p>
          <a:p>
            <a:pPr marL="232943" indent="-232943">
              <a:buFont typeface="+mj-lt"/>
              <a:buAutoNum type="arabicPeriod"/>
            </a:pPr>
            <a:r>
              <a:rPr lang="fr-FR" dirty="0" err="1"/>
              <a:t>Distributing</a:t>
            </a:r>
            <a:r>
              <a:rPr lang="fr-FR" dirty="0"/>
              <a:t> « </a:t>
            </a:r>
            <a:r>
              <a:rPr lang="fr-FR" dirty="0" err="1"/>
              <a:t>family</a:t>
            </a:r>
            <a:r>
              <a:rPr lang="fr-FR" dirty="0"/>
              <a:t> </a:t>
            </a:r>
            <a:r>
              <a:rPr lang="fr-FR" dirty="0" err="1"/>
              <a:t>tree</a:t>
            </a:r>
            <a:r>
              <a:rPr lang="fr-FR" dirty="0"/>
              <a:t> </a:t>
            </a:r>
            <a:r>
              <a:rPr lang="fr-FR" dirty="0" err="1"/>
              <a:t>forms</a:t>
            </a:r>
            <a:r>
              <a:rPr lang="fr-FR" dirty="0"/>
              <a:t> » and </a:t>
            </a:r>
            <a:r>
              <a:rPr lang="fr-FR" dirty="0" err="1"/>
              <a:t>providing</a:t>
            </a:r>
            <a:r>
              <a:rPr lang="fr-FR" dirty="0"/>
              <a:t> </a:t>
            </a:r>
            <a:r>
              <a:rPr lang="fr-FR" dirty="0" err="1"/>
              <a:t>supportive</a:t>
            </a:r>
            <a:r>
              <a:rPr lang="fr-FR" dirty="0"/>
              <a:t> supervision to </a:t>
            </a:r>
            <a:r>
              <a:rPr lang="fr-FR" dirty="0" err="1"/>
              <a:t>facility-based</a:t>
            </a:r>
            <a:r>
              <a:rPr lang="fr-FR" dirty="0"/>
              <a:t> providers to </a:t>
            </a:r>
            <a:r>
              <a:rPr lang="fr-FR" dirty="0" err="1"/>
              <a:t>identify</a:t>
            </a:r>
            <a:r>
              <a:rPr lang="fr-FR" dirty="0"/>
              <a:t> and </a:t>
            </a:r>
            <a:r>
              <a:rPr lang="fr-FR" dirty="0" err="1"/>
              <a:t>follow</a:t>
            </a:r>
            <a:r>
              <a:rPr lang="fr-FR" dirty="0"/>
              <a:t> up </a:t>
            </a:r>
            <a:r>
              <a:rPr lang="fr-FR" dirty="0" err="1"/>
              <a:t>with</a:t>
            </a:r>
            <a:r>
              <a:rPr lang="fr-FR" dirty="0"/>
              <a:t> </a:t>
            </a:r>
            <a:r>
              <a:rPr lang="fr-FR" dirty="0" err="1"/>
              <a:t>sexual</a:t>
            </a:r>
            <a:r>
              <a:rPr lang="fr-FR" dirty="0"/>
              <a:t> </a:t>
            </a:r>
            <a:r>
              <a:rPr lang="fr-FR" dirty="0" err="1"/>
              <a:t>partners</a:t>
            </a:r>
            <a:r>
              <a:rPr lang="fr-FR" dirty="0"/>
              <a:t> and </a:t>
            </a:r>
            <a:r>
              <a:rPr lang="fr-FR" dirty="0" err="1"/>
              <a:t>biological</a:t>
            </a:r>
            <a:r>
              <a:rPr lang="fr-FR" dirty="0"/>
              <a:t> </a:t>
            </a:r>
            <a:r>
              <a:rPr lang="fr-FR" dirty="0" err="1"/>
              <a:t>children</a:t>
            </a:r>
            <a:r>
              <a:rPr lang="fr-FR" dirty="0"/>
              <a:t> of PLHIV for testing </a:t>
            </a:r>
            <a:r>
              <a:rPr lang="fr-FR" dirty="0" err="1"/>
              <a:t>using</a:t>
            </a:r>
            <a:r>
              <a:rPr lang="fr-FR" dirty="0"/>
              <a:t> the </a:t>
            </a:r>
            <a:r>
              <a:rPr lang="fr-FR" dirty="0" err="1"/>
              <a:t>form</a:t>
            </a:r>
            <a:r>
              <a:rPr lang="fr-FR" dirty="0"/>
              <a:t>. </a:t>
            </a:r>
          </a:p>
          <a:p>
            <a:pPr marL="232943" indent="-232943">
              <a:buFont typeface="+mj-lt"/>
              <a:buAutoNum type="arabicPeriod"/>
            </a:pPr>
            <a:r>
              <a:rPr lang="fr-FR" dirty="0" err="1" smtClean="0"/>
              <a:t>Improving</a:t>
            </a:r>
            <a:r>
              <a:rPr lang="fr-FR" dirty="0" smtClean="0"/>
              <a:t> </a:t>
            </a:r>
            <a:r>
              <a:rPr lang="fr-FR" dirty="0" err="1"/>
              <a:t>accessibility</a:t>
            </a:r>
            <a:r>
              <a:rPr lang="fr-FR" dirty="0"/>
              <a:t> of testing services for </a:t>
            </a:r>
            <a:r>
              <a:rPr lang="fr-FR" dirty="0" err="1"/>
              <a:t>partners</a:t>
            </a:r>
            <a:r>
              <a:rPr lang="fr-FR" dirty="0"/>
              <a:t> and </a:t>
            </a:r>
            <a:r>
              <a:rPr lang="fr-FR" dirty="0" err="1"/>
              <a:t>children</a:t>
            </a:r>
            <a:r>
              <a:rPr lang="fr-FR" dirty="0"/>
              <a:t> of PLHIV by </a:t>
            </a:r>
            <a:r>
              <a:rPr lang="fr-FR" dirty="0" err="1"/>
              <a:t>integrating</a:t>
            </a:r>
            <a:r>
              <a:rPr lang="fr-FR" dirty="0"/>
              <a:t> testing at </a:t>
            </a:r>
            <a:r>
              <a:rPr lang="fr-FR" dirty="0" err="1"/>
              <a:t>community-based</a:t>
            </a:r>
            <a:r>
              <a:rPr lang="fr-FR" dirty="0"/>
              <a:t> points of </a:t>
            </a:r>
            <a:r>
              <a:rPr lang="fr-FR" dirty="0" err="1"/>
              <a:t>treatment</a:t>
            </a:r>
            <a:r>
              <a:rPr lang="fr-FR" dirty="0"/>
              <a:t> distribution (</a:t>
            </a:r>
            <a:r>
              <a:rPr lang="fr-FR" dirty="0" err="1"/>
              <a:t>PoDi</a:t>
            </a:r>
            <a:r>
              <a:rPr lang="fr-FR" dirty="0"/>
              <a:t>+ sites) or home-</a:t>
            </a:r>
            <a:r>
              <a:rPr lang="fr-FR" dirty="0" err="1"/>
              <a:t>based</a:t>
            </a:r>
            <a:r>
              <a:rPr lang="fr-FR" dirty="0"/>
              <a:t> testing. </a:t>
            </a:r>
          </a:p>
        </p:txBody>
      </p:sp>
      <p:sp>
        <p:nvSpPr>
          <p:cNvPr id="4" name="Slide Number Placeholder 3"/>
          <p:cNvSpPr>
            <a:spLocks noGrp="1"/>
          </p:cNvSpPr>
          <p:nvPr>
            <p:ph type="sldNum" sz="quarter" idx="10"/>
          </p:nvPr>
        </p:nvSpPr>
        <p:spPr/>
        <p:txBody>
          <a:bodyPr/>
          <a:lstStyle/>
          <a:p>
            <a:fld id="{8489BB34-3BCB-4335-A9A7-9E088604C342}" type="slidenum">
              <a:rPr lang="en-US" smtClean="0"/>
              <a:t>4</a:t>
            </a:fld>
            <a:endParaRPr lang="en-US"/>
          </a:p>
        </p:txBody>
      </p:sp>
    </p:spTree>
    <p:extLst>
      <p:ext uri="{BB962C8B-B14F-4D97-AF65-F5344CB8AC3E}">
        <p14:creationId xmlns:p14="http://schemas.microsoft.com/office/powerpoint/2010/main" val="1102991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This slide shows quarterly results from index</a:t>
            </a:r>
            <a:r>
              <a:rPr lang="en-US" baseline="0" dirty="0" smtClean="0"/>
              <a:t> case testing from July 2017 through May 2018. As the figure shows, a</a:t>
            </a:r>
            <a:r>
              <a:rPr lang="en-US" dirty="0" smtClean="0"/>
              <a:t>fter</a:t>
            </a:r>
            <a:r>
              <a:rPr lang="en-US" baseline="0" dirty="0" smtClean="0"/>
              <a:t> implementing these three strategies, IHAP-supported facilities were able to identify a greater number of people unaware of their HIV-positive status and link them to treatment. F</a:t>
            </a:r>
            <a:r>
              <a:rPr lang="en-US" dirty="0" smtClean="0"/>
              <a:t>acility-based</a:t>
            </a:r>
            <a:r>
              <a:rPr lang="en-US" baseline="0" dirty="0" smtClean="0"/>
              <a:t> index testing progressively increased each quarter, both in terms of absolute numbers of people tested and seropositivity. </a:t>
            </a:r>
          </a:p>
          <a:p>
            <a:pPr defTabSz="931774">
              <a:defRPr/>
            </a:pPr>
            <a:endParaRPr lang="en-US" baseline="0" dirty="0" smtClean="0"/>
          </a:p>
          <a:p>
            <a:pPr defTabSz="931774">
              <a:defRPr/>
            </a:pPr>
            <a:r>
              <a:rPr lang="en-US" baseline="0" dirty="0" smtClean="0"/>
              <a:t>Nearly 27% of the almost 2,500 partners and children tested were HIV-positive. As a result of index case testing, more people living with HIV were identified and put on treatment each quarter, increasing from 40 people in the July-September 2017 period to 270 in April and May 2018. </a:t>
            </a:r>
          </a:p>
        </p:txBody>
      </p:sp>
      <p:sp>
        <p:nvSpPr>
          <p:cNvPr id="4" name="Slide Number Placeholder 3"/>
          <p:cNvSpPr>
            <a:spLocks noGrp="1"/>
          </p:cNvSpPr>
          <p:nvPr>
            <p:ph type="sldNum" sz="quarter" idx="10"/>
          </p:nvPr>
        </p:nvSpPr>
        <p:spPr/>
        <p:txBody>
          <a:bodyPr/>
          <a:lstStyle/>
          <a:p>
            <a:fld id="{8489BB34-3BCB-4335-A9A7-9E088604C342}" type="slidenum">
              <a:rPr lang="en-US" smtClean="0"/>
              <a:t>5</a:t>
            </a:fld>
            <a:endParaRPr lang="en-US"/>
          </a:p>
        </p:txBody>
      </p:sp>
    </p:spTree>
    <p:extLst>
      <p:ext uri="{BB962C8B-B14F-4D97-AF65-F5344CB8AC3E}">
        <p14:creationId xmlns:p14="http://schemas.microsoft.com/office/powerpoint/2010/main" val="2575940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smtClean="0"/>
              <a:t>This figure provides a breakdown of the same results from the previous slide but by province. As you’ll note, even though twice as many individuals were tested in Haut Katanga (1,793) than in </a:t>
            </a:r>
            <a:r>
              <a:rPr lang="en-US" baseline="0" dirty="0" err="1" smtClean="0"/>
              <a:t>Lualaba</a:t>
            </a:r>
            <a:r>
              <a:rPr lang="en-US" baseline="0" dirty="0" smtClean="0"/>
              <a:t> (863), the yield in </a:t>
            </a:r>
            <a:r>
              <a:rPr lang="en-US" baseline="0" dirty="0" err="1" smtClean="0"/>
              <a:t>Lualaba</a:t>
            </a:r>
            <a:r>
              <a:rPr lang="en-US" baseline="0" dirty="0" smtClean="0"/>
              <a:t> was much higher, almost 31% compared to 24% in Haut Katanga, reflecting the higher prevalence observed in </a:t>
            </a:r>
            <a:r>
              <a:rPr lang="en-US" baseline="0" dirty="0" err="1" smtClean="0"/>
              <a:t>Lualaba</a:t>
            </a:r>
            <a:r>
              <a:rPr lang="en-US" baseline="0" dirty="0" smtClean="0"/>
              <a:t> due to mining activities. This data further underscores the need to focus testing efforts in </a:t>
            </a:r>
            <a:r>
              <a:rPr lang="en-US" baseline="0" dirty="0" err="1" smtClean="0"/>
              <a:t>Lualaba</a:t>
            </a:r>
            <a:r>
              <a:rPr lang="en-US" baseline="0" dirty="0" smtClean="0"/>
              <a:t> in order to identify PLHIV currently unaware of their status. </a:t>
            </a:r>
            <a:endParaRPr lang="en-US" dirty="0" smtClean="0"/>
          </a:p>
          <a:p>
            <a:pPr defTabSz="931774">
              <a:defRPr/>
            </a:pPr>
            <a:endParaRPr lang="en-US" dirty="0">
              <a:latin typeface="Segoe UI"/>
            </a:endParaRPr>
          </a:p>
        </p:txBody>
      </p:sp>
      <p:sp>
        <p:nvSpPr>
          <p:cNvPr id="4" name="Slide Number Placeholder 3"/>
          <p:cNvSpPr>
            <a:spLocks noGrp="1"/>
          </p:cNvSpPr>
          <p:nvPr>
            <p:ph type="sldNum" sz="quarter" idx="10"/>
          </p:nvPr>
        </p:nvSpPr>
        <p:spPr/>
        <p:txBody>
          <a:bodyPr/>
          <a:lstStyle/>
          <a:p>
            <a:fld id="{8489BB34-3BCB-4335-A9A7-9E088604C342}" type="slidenum">
              <a:rPr lang="en-US" smtClean="0"/>
              <a:t>6</a:t>
            </a:fld>
            <a:endParaRPr lang="en-US"/>
          </a:p>
        </p:txBody>
      </p:sp>
    </p:spTree>
    <p:extLst>
      <p:ext uri="{BB962C8B-B14F-4D97-AF65-F5344CB8AC3E}">
        <p14:creationId xmlns:p14="http://schemas.microsoft.com/office/powerpoint/2010/main" val="243367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further</a:t>
            </a:r>
            <a:r>
              <a:rPr lang="en-US" baseline="0" dirty="0" smtClean="0"/>
              <a:t> </a:t>
            </a:r>
            <a:r>
              <a:rPr lang="en-US" dirty="0" smtClean="0"/>
              <a:t>optimize</a:t>
            </a:r>
            <a:r>
              <a:rPr lang="en-US" baseline="0" dirty="0" smtClean="0"/>
              <a:t> future outreach strategies we began collecting disaggregated data for sexual partners and biological children tested under the index case entry point at  72 facilities during a three week period in June. Of the more than 5,000 individuals tested across all modalities, 427 tested HIV-positive, an overall yield of 7.9%. However, as the figure on your left indicates, a greater percentage of HIV-positive individuals were identified through index case testing, almost 15%, compared to 4.5% at other testing entry points. </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As the figure on your right shows, the majority of those tested under the index case entry point in June were children of HIV-positive individuals, with only 21% of those tested representing sexual partners, but the </a:t>
            </a:r>
            <a:r>
              <a:rPr lang="en-US" baseline="0" dirty="0" err="1" smtClean="0"/>
              <a:t>seropositivity</a:t>
            </a:r>
            <a:r>
              <a:rPr lang="en-US" baseline="0" dirty="0" smtClean="0"/>
              <a:t> among partners was significantly higher, at more than 36% in comparison to 9% among children. A question that this raises is whether we’re testing too many children and if should we, perhaps, consider using risk assessments to only test children who have a higher likelihood of being HIV-positive, in order to further increase our testing efficiency.  </a:t>
            </a:r>
            <a:endParaRPr lang="en-US" dirty="0" smtClean="0"/>
          </a:p>
          <a:p>
            <a:endParaRPr lang="en-US" baseline="0" dirty="0" smtClean="0"/>
          </a:p>
        </p:txBody>
      </p:sp>
      <p:sp>
        <p:nvSpPr>
          <p:cNvPr id="4" name="Slide Number Placeholder 3"/>
          <p:cNvSpPr>
            <a:spLocks noGrp="1"/>
          </p:cNvSpPr>
          <p:nvPr>
            <p:ph type="sldNum" sz="quarter" idx="10"/>
          </p:nvPr>
        </p:nvSpPr>
        <p:spPr/>
        <p:txBody>
          <a:bodyPr/>
          <a:lstStyle/>
          <a:p>
            <a:fld id="{8489BB34-3BCB-4335-A9A7-9E088604C342}" type="slidenum">
              <a:rPr lang="en-US" smtClean="0"/>
              <a:t>7</a:t>
            </a:fld>
            <a:endParaRPr lang="en-US"/>
          </a:p>
        </p:txBody>
      </p:sp>
    </p:spTree>
    <p:extLst>
      <p:ext uri="{BB962C8B-B14F-4D97-AF65-F5344CB8AC3E}">
        <p14:creationId xmlns:p14="http://schemas.microsoft.com/office/powerpoint/2010/main" val="445969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As</a:t>
            </a:r>
            <a:r>
              <a:rPr lang="en-US" baseline="0" dirty="0" smtClean="0"/>
              <a:t> the previous slide highlighted, facilities are still having difficulty reaching partners of PLHIV through traditional (facility-based) testing services. Only 44% of partners of HIV-positive individuals were tested in June, yet the yield among partners was much higher. So, in order to get us to epidemic control in HK and L, we really need additional solutions to reach and test partners of HIV-positive individuals currently unaware of their status and link those who test positive to treatment. </a:t>
            </a:r>
          </a:p>
          <a:p>
            <a:endParaRPr lang="en-US" baseline="0" dirty="0" smtClean="0"/>
          </a:p>
          <a:p>
            <a:r>
              <a:rPr lang="en-US" baseline="0" dirty="0" smtClean="0"/>
              <a:t>We have identified three promising solutions to improve our reach among this group:</a:t>
            </a:r>
          </a:p>
          <a:p>
            <a:pPr marL="228600" indent="-228600">
              <a:buAutoNum type="arabicPeriod"/>
            </a:pPr>
            <a:r>
              <a:rPr lang="fr-FR" dirty="0" err="1" smtClean="0"/>
              <a:t>Mentoring</a:t>
            </a:r>
            <a:r>
              <a:rPr lang="fr-FR" dirty="0" smtClean="0"/>
              <a:t> </a:t>
            </a:r>
            <a:r>
              <a:rPr lang="fr-FR" dirty="0" err="1" smtClean="0"/>
              <a:t>facility-based</a:t>
            </a:r>
            <a:r>
              <a:rPr lang="fr-FR" dirty="0" smtClean="0"/>
              <a:t> providers to shift from passive </a:t>
            </a:r>
            <a:r>
              <a:rPr lang="fr-FR" dirty="0" err="1" smtClean="0"/>
              <a:t>partner</a:t>
            </a:r>
            <a:r>
              <a:rPr lang="fr-FR" dirty="0" smtClean="0"/>
              <a:t> notification (by </a:t>
            </a:r>
            <a:r>
              <a:rPr lang="fr-FR" dirty="0" err="1" smtClean="0"/>
              <a:t>sending</a:t>
            </a:r>
            <a:r>
              <a:rPr lang="fr-FR" baseline="0" dirty="0" smtClean="0"/>
              <a:t> a note </a:t>
            </a:r>
            <a:r>
              <a:rPr lang="fr-FR" baseline="0" dirty="0" err="1" smtClean="0"/>
              <a:t>through</a:t>
            </a:r>
            <a:r>
              <a:rPr lang="fr-FR" baseline="0" dirty="0" smtClean="0"/>
              <a:t> HIV-positive </a:t>
            </a:r>
            <a:r>
              <a:rPr lang="fr-FR" baseline="0" dirty="0" err="1" smtClean="0"/>
              <a:t>individuals</a:t>
            </a:r>
            <a:r>
              <a:rPr lang="fr-FR" baseline="0" dirty="0" smtClean="0"/>
              <a:t> to invite </a:t>
            </a:r>
            <a:r>
              <a:rPr lang="fr-FR" baseline="0" dirty="0" err="1" smtClean="0"/>
              <a:t>their</a:t>
            </a:r>
            <a:r>
              <a:rPr lang="fr-FR" baseline="0" dirty="0" smtClean="0"/>
              <a:t> </a:t>
            </a:r>
            <a:r>
              <a:rPr lang="fr-FR" baseline="0" dirty="0" err="1" smtClean="0"/>
              <a:t>partners</a:t>
            </a:r>
            <a:r>
              <a:rPr lang="fr-FR" baseline="0" dirty="0" smtClean="0"/>
              <a:t> to </a:t>
            </a:r>
            <a:r>
              <a:rPr lang="fr-FR" baseline="0" dirty="0" err="1" smtClean="0"/>
              <a:t>facility</a:t>
            </a:r>
            <a:r>
              <a:rPr lang="fr-FR" baseline="0" dirty="0" smtClean="0"/>
              <a:t> for HIV </a:t>
            </a:r>
            <a:r>
              <a:rPr lang="fr-FR" baseline="0" dirty="0" err="1" smtClean="0"/>
              <a:t>testing</a:t>
            </a:r>
            <a:r>
              <a:rPr lang="fr-FR" baseline="0" dirty="0" smtClean="0"/>
              <a:t>) to a more active </a:t>
            </a:r>
            <a:r>
              <a:rPr lang="fr-FR" baseline="0" dirty="0" err="1" smtClean="0"/>
              <a:t>outreach</a:t>
            </a:r>
            <a:r>
              <a:rPr lang="fr-FR" baseline="0" dirty="0" smtClean="0"/>
              <a:t> </a:t>
            </a:r>
            <a:r>
              <a:rPr lang="fr-FR" baseline="0" dirty="0" err="1" smtClean="0"/>
              <a:t>approach</a:t>
            </a:r>
            <a:r>
              <a:rPr lang="fr-FR" baseline="0" dirty="0" smtClean="0"/>
              <a:t> </a:t>
            </a:r>
            <a:r>
              <a:rPr lang="fr-FR" baseline="0" dirty="0" err="1" smtClean="0"/>
              <a:t>using</a:t>
            </a:r>
            <a:r>
              <a:rPr lang="fr-FR" baseline="0" dirty="0" smtClean="0"/>
              <a:t> </a:t>
            </a:r>
            <a:r>
              <a:rPr lang="fr-FR" baseline="0" dirty="0" err="1" smtClean="0"/>
              <a:t>peer</a:t>
            </a:r>
            <a:r>
              <a:rPr lang="fr-FR" baseline="0" dirty="0" smtClean="0"/>
              <a:t> </a:t>
            </a:r>
            <a:r>
              <a:rPr lang="fr-FR" baseline="0" dirty="0" err="1" smtClean="0"/>
              <a:t>educators</a:t>
            </a:r>
            <a:r>
              <a:rPr lang="fr-FR" baseline="0" dirty="0" smtClean="0"/>
              <a:t> to support HIV-positive people encourage </a:t>
            </a:r>
            <a:r>
              <a:rPr lang="fr-FR" baseline="0" dirty="0" err="1" smtClean="0"/>
              <a:t>their</a:t>
            </a:r>
            <a:r>
              <a:rPr lang="fr-FR" baseline="0" dirty="0" smtClean="0"/>
              <a:t> </a:t>
            </a:r>
            <a:r>
              <a:rPr lang="fr-FR" baseline="0" dirty="0" err="1" smtClean="0"/>
              <a:t>partners</a:t>
            </a:r>
            <a:r>
              <a:rPr lang="fr-FR" baseline="0" dirty="0" smtClean="0"/>
              <a:t> to </a:t>
            </a:r>
            <a:r>
              <a:rPr lang="fr-FR" baseline="0" dirty="0" err="1" smtClean="0"/>
              <a:t>get</a:t>
            </a:r>
            <a:r>
              <a:rPr lang="fr-FR" baseline="0" dirty="0" smtClean="0"/>
              <a:t> </a:t>
            </a:r>
            <a:r>
              <a:rPr lang="fr-FR" baseline="0" dirty="0" err="1" smtClean="0"/>
              <a:t>tested</a:t>
            </a:r>
            <a:r>
              <a:rPr lang="fr-FR" baseline="0" dirty="0" smtClean="0"/>
              <a:t> for HIV. </a:t>
            </a:r>
          </a:p>
          <a:p>
            <a:pPr marL="228600" indent="-228600">
              <a:buAutoNum type="arabicPeriod"/>
            </a:pPr>
            <a:r>
              <a:rPr lang="fr-FR" baseline="0" dirty="0" err="1" smtClean="0"/>
              <a:t>Expanding</a:t>
            </a:r>
            <a:r>
              <a:rPr lang="fr-FR" baseline="0" dirty="0" smtClean="0"/>
              <a:t> provision of HIV </a:t>
            </a:r>
            <a:r>
              <a:rPr lang="fr-FR" baseline="0" dirty="0" err="1" smtClean="0"/>
              <a:t>testing</a:t>
            </a:r>
            <a:r>
              <a:rPr lang="fr-FR" baseline="0" dirty="0" smtClean="0"/>
              <a:t> at </a:t>
            </a:r>
            <a:r>
              <a:rPr lang="fr-FR" baseline="0" dirty="0" err="1" smtClean="0"/>
              <a:t>PoDi</a:t>
            </a:r>
            <a:r>
              <a:rPr lang="fr-FR" baseline="0" dirty="0" smtClean="0"/>
              <a:t>+ sites and PLHIV support groups. As data in </a:t>
            </a:r>
            <a:r>
              <a:rPr lang="fr-FR" baseline="0" dirty="0" err="1" smtClean="0"/>
              <a:t>red</a:t>
            </a:r>
            <a:r>
              <a:rPr lang="fr-FR" baseline="0" dirty="0" smtClean="0"/>
              <a:t> font shows, </a:t>
            </a:r>
            <a:r>
              <a:rPr lang="fr-FR" baseline="0" dirty="0" err="1" smtClean="0"/>
              <a:t>we’re</a:t>
            </a:r>
            <a:r>
              <a:rPr lang="fr-FR" baseline="0" dirty="0" smtClean="0"/>
              <a:t> </a:t>
            </a:r>
            <a:r>
              <a:rPr lang="fr-FR" baseline="0" dirty="0" err="1" smtClean="0"/>
              <a:t>seeing</a:t>
            </a:r>
            <a:r>
              <a:rPr lang="fr-FR" baseline="0" dirty="0" smtClean="0"/>
              <a:t> </a:t>
            </a:r>
            <a:r>
              <a:rPr lang="fr-FR" baseline="0" dirty="0" err="1" smtClean="0"/>
              <a:t>early</a:t>
            </a:r>
            <a:r>
              <a:rPr lang="fr-FR" baseline="0" dirty="0" smtClean="0"/>
              <a:t> </a:t>
            </a:r>
            <a:r>
              <a:rPr lang="fr-FR" baseline="0" dirty="0" err="1" smtClean="0"/>
              <a:t>success</a:t>
            </a:r>
            <a:r>
              <a:rPr lang="fr-FR" baseline="0" dirty="0" smtClean="0"/>
              <a:t> </a:t>
            </a:r>
            <a:r>
              <a:rPr lang="fr-FR" baseline="0" dirty="0" err="1" smtClean="0"/>
              <a:t>identifying</a:t>
            </a:r>
            <a:r>
              <a:rPr lang="fr-FR" baseline="0" dirty="0" smtClean="0"/>
              <a:t> positives at support groups in particular. </a:t>
            </a:r>
          </a:p>
          <a:p>
            <a:pPr marL="228600" indent="-228600">
              <a:buAutoNum type="arabicPeriod"/>
            </a:pPr>
            <a:r>
              <a:rPr lang="fr-FR" baseline="0" dirty="0" err="1" smtClean="0"/>
              <a:t>Intensifying</a:t>
            </a:r>
            <a:r>
              <a:rPr lang="fr-FR" baseline="0" dirty="0" smtClean="0"/>
              <a:t> </a:t>
            </a:r>
            <a:r>
              <a:rPr lang="fr-FR" baseline="0" dirty="0" err="1" smtClean="0"/>
              <a:t>targeted</a:t>
            </a:r>
            <a:r>
              <a:rPr lang="fr-FR" baseline="0" dirty="0" smtClean="0"/>
              <a:t> home-</a:t>
            </a:r>
            <a:r>
              <a:rPr lang="fr-FR" baseline="0" dirty="0" err="1" smtClean="0"/>
              <a:t>based</a:t>
            </a:r>
            <a:r>
              <a:rPr lang="fr-FR" baseline="0" dirty="0" smtClean="0"/>
              <a:t> </a:t>
            </a:r>
            <a:r>
              <a:rPr lang="fr-FR" baseline="0" dirty="0" err="1" smtClean="0"/>
              <a:t>testing</a:t>
            </a:r>
            <a:r>
              <a:rPr lang="fr-FR" baseline="0" dirty="0" smtClean="0"/>
              <a:t> efforts, </a:t>
            </a:r>
            <a:r>
              <a:rPr lang="fr-FR" baseline="0" dirty="0" err="1" smtClean="0"/>
              <a:t>particularly</a:t>
            </a:r>
            <a:r>
              <a:rPr lang="fr-FR" baseline="0" dirty="0" smtClean="0"/>
              <a:t> for </a:t>
            </a:r>
            <a:r>
              <a:rPr lang="fr-FR" baseline="0" dirty="0" err="1" smtClean="0"/>
              <a:t>partners</a:t>
            </a:r>
            <a:r>
              <a:rPr lang="fr-FR" baseline="0" dirty="0" smtClean="0"/>
              <a:t> of HIV-positive </a:t>
            </a:r>
            <a:r>
              <a:rPr lang="fr-FR" baseline="0" dirty="0" err="1" smtClean="0"/>
              <a:t>individuals</a:t>
            </a:r>
            <a:r>
              <a:rPr lang="fr-FR" baseline="0" dirty="0" smtClean="0"/>
              <a:t>.  </a:t>
            </a:r>
          </a:p>
          <a:p>
            <a:endParaRPr lang="en-US" dirty="0" smtClean="0"/>
          </a:p>
        </p:txBody>
      </p:sp>
      <p:sp>
        <p:nvSpPr>
          <p:cNvPr id="4" name="Slide Number Placeholder 3"/>
          <p:cNvSpPr>
            <a:spLocks noGrp="1"/>
          </p:cNvSpPr>
          <p:nvPr>
            <p:ph type="sldNum" sz="quarter" idx="10"/>
          </p:nvPr>
        </p:nvSpPr>
        <p:spPr/>
        <p:txBody>
          <a:bodyPr/>
          <a:lstStyle/>
          <a:p>
            <a:fld id="{8489BB34-3BCB-4335-A9A7-9E088604C342}" type="slidenum">
              <a:rPr lang="en-US" smtClean="0"/>
              <a:t>8</a:t>
            </a:fld>
            <a:endParaRPr lang="en-US"/>
          </a:p>
        </p:txBody>
      </p:sp>
    </p:spTree>
    <p:extLst>
      <p:ext uri="{BB962C8B-B14F-4D97-AF65-F5344CB8AC3E}">
        <p14:creationId xmlns:p14="http://schemas.microsoft.com/office/powerpoint/2010/main" val="832237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finally</a:t>
            </a:r>
            <a:r>
              <a:rPr lang="en-US" baseline="0" dirty="0" smtClean="0"/>
              <a:t>, I’d like to end with some acknowledgements. First a thank you to provincial coordinators of the PNLS who were instrumental in facilitating scale-up of index testing under the project; our donor, PEPFAR and USAID, and our colleagues at the Mission in Kinshasa; WHO for providing us with the opportunity to present our work here; and finally, the entire project team in DRC, particularly Drs. </a:t>
            </a:r>
            <a:r>
              <a:rPr lang="en-US" baseline="0" dirty="0" err="1" smtClean="0"/>
              <a:t>Milenge</a:t>
            </a:r>
            <a:r>
              <a:rPr lang="en-US" baseline="0" dirty="0" smtClean="0"/>
              <a:t> and Kamerhe who leads our clinical and community-based interventions. Thank you. </a:t>
            </a:r>
          </a:p>
        </p:txBody>
      </p:sp>
      <p:sp>
        <p:nvSpPr>
          <p:cNvPr id="4" name="Slide Number Placeholder 3"/>
          <p:cNvSpPr>
            <a:spLocks noGrp="1"/>
          </p:cNvSpPr>
          <p:nvPr>
            <p:ph type="sldNum" sz="quarter" idx="10"/>
          </p:nvPr>
        </p:nvSpPr>
        <p:spPr/>
        <p:txBody>
          <a:bodyPr/>
          <a:lstStyle/>
          <a:p>
            <a:fld id="{8489BB34-3BCB-4335-A9A7-9E088604C342}" type="slidenum">
              <a:rPr lang="en-US" smtClean="0"/>
              <a:t>9</a:t>
            </a:fld>
            <a:endParaRPr lang="en-US"/>
          </a:p>
        </p:txBody>
      </p:sp>
    </p:spTree>
    <p:extLst>
      <p:ext uri="{BB962C8B-B14F-4D97-AF65-F5344CB8AC3E}">
        <p14:creationId xmlns:p14="http://schemas.microsoft.com/office/powerpoint/2010/main" val="575210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9144000" cy="376974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p:nvPr>
        </p:nvSpPr>
        <p:spPr>
          <a:xfrm>
            <a:off x="221052" y="592172"/>
            <a:ext cx="7886700" cy="2387600"/>
          </a:xfrm>
        </p:spPr>
        <p:txBody>
          <a:bodyPr anchor="b">
            <a:normAutofit/>
          </a:bodyPr>
          <a:lstStyle>
            <a:lvl1pPr algn="l">
              <a:defRPr sz="405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9884" y="4161378"/>
            <a:ext cx="6846139" cy="1137793"/>
          </a:xfrm>
        </p:spPr>
        <p:txBody>
          <a:bodyPr>
            <a:normAutofit/>
          </a:bodyPr>
          <a:lstStyle>
            <a:lvl1pPr marL="0" indent="0" algn="l">
              <a:lnSpc>
                <a:spcPct val="150000"/>
              </a:lnSpc>
              <a:spcBef>
                <a:spcPts val="450"/>
              </a:spcBef>
              <a:buNone/>
              <a:defRPr sz="2100">
                <a:solidFill>
                  <a:srgbClr val="FF0000"/>
                </a:soli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Click to edit Master subtitle style</a:t>
            </a:r>
            <a:endParaRPr lang="en-US" dirty="0"/>
          </a:p>
        </p:txBody>
      </p:sp>
      <p:pic>
        <p:nvPicPr>
          <p:cNvPr id="15" name="Picture 14"/>
          <p:cNvPicPr>
            <a:picLocks noChangeAspect="1"/>
          </p:cNvPicPr>
          <p:nvPr userDrawn="1"/>
        </p:nvPicPr>
        <p:blipFill rotWithShape="1">
          <a:blip r:embed="rId2">
            <a:extLst>
              <a:ext uri="{28A0092B-C50C-407E-A947-70E740481C1C}">
                <a14:useLocalDpi xmlns:a14="http://schemas.microsoft.com/office/drawing/2010/main" val="0"/>
              </a:ext>
            </a:extLst>
          </a:blip>
          <a:srcRect b="8010"/>
          <a:stretch/>
        </p:blipFill>
        <p:spPr>
          <a:xfrm>
            <a:off x="7119848" y="5999679"/>
            <a:ext cx="1839760" cy="640080"/>
          </a:xfrm>
          <a:prstGeom prst="rect">
            <a:avLst/>
          </a:prstGeom>
        </p:spPr>
      </p:pic>
      <p:pic>
        <p:nvPicPr>
          <p:cNvPr id="16" name="Picture 15"/>
          <p:cNvPicPr>
            <a:picLocks noChangeAspect="1"/>
          </p:cNvPicPr>
          <p:nvPr userDrawn="1"/>
        </p:nvPicPr>
        <p:blipFill rotWithShape="1">
          <a:blip r:embed="rId3" cstate="print">
            <a:extLst>
              <a:ext uri="{28A0092B-C50C-407E-A947-70E740481C1C}">
                <a14:useLocalDpi xmlns:a14="http://schemas.microsoft.com/office/drawing/2010/main" val="0"/>
              </a:ext>
            </a:extLst>
          </a:blip>
          <a:srcRect t="5314"/>
          <a:stretch/>
        </p:blipFill>
        <p:spPr bwMode="auto">
          <a:xfrm>
            <a:off x="2925388" y="6045399"/>
            <a:ext cx="863374" cy="640080"/>
          </a:xfrm>
          <a:prstGeom prst="rect">
            <a:avLst/>
          </a:prstGeom>
          <a:ln>
            <a:noFill/>
          </a:ln>
          <a:extLst>
            <a:ext uri="{53640926-AAD7-44D8-BBD7-CCE9431645EC}">
              <a14:shadowObscured xmlns:a14="http://schemas.microsoft.com/office/drawing/2010/main"/>
            </a:ext>
          </a:extLst>
        </p:spPr>
      </p:pic>
      <p:pic>
        <p:nvPicPr>
          <p:cNvPr id="17" name="Picture 16" descr="C:\Users\dcanagasabey\AppData\Local\Microsoft\Windows\Temporary Internet Files\Content.Word\Horizontal_RGB_294.png"/>
          <p:cNvPicPr>
            <a:picLocks noChangeAspect="1"/>
          </p:cNvPicPr>
          <p:nvPr userDrawn="1"/>
        </p:nvPicPr>
        <p:blipFill rotWithShape="1">
          <a:blip r:embed="rId4" cstate="print">
            <a:extLst>
              <a:ext uri="{28A0092B-C50C-407E-A947-70E740481C1C}">
                <a14:useLocalDpi xmlns:a14="http://schemas.microsoft.com/office/drawing/2010/main" val="0"/>
              </a:ext>
            </a:extLst>
          </a:blip>
          <a:srcRect l="10097" t="14831" r="9926" b="20070"/>
          <a:stretch/>
        </p:blipFill>
        <p:spPr bwMode="auto">
          <a:xfrm>
            <a:off x="70260" y="5953959"/>
            <a:ext cx="2201169" cy="731520"/>
          </a:xfrm>
          <a:prstGeom prst="rect">
            <a:avLst/>
          </a:prstGeom>
          <a:noFill/>
          <a:ln>
            <a:noFill/>
          </a:ln>
          <a:extLst>
            <a:ext uri="{53640926-AAD7-44D8-BBD7-CCE9431645EC}">
              <a14:shadowObscured xmlns:a14="http://schemas.microsoft.com/office/drawing/2010/main"/>
            </a:ext>
          </a:extLst>
        </p:spPr>
      </p:pic>
      <p:pic>
        <p:nvPicPr>
          <p:cNvPr id="9" name="Picture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738687" y="6045399"/>
            <a:ext cx="1431235" cy="548640"/>
          </a:xfrm>
          <a:prstGeom prst="rect">
            <a:avLst/>
          </a:prstGeom>
        </p:spPr>
      </p:pic>
    </p:spTree>
    <p:extLst>
      <p:ext uri="{BB962C8B-B14F-4D97-AF65-F5344CB8AC3E}">
        <p14:creationId xmlns:p14="http://schemas.microsoft.com/office/powerpoint/2010/main" val="38263299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Slide Number Placeholder 6"/>
          <p:cNvSpPr txBox="1">
            <a:spLocks/>
          </p:cNvSpPr>
          <p:nvPr userDrawn="1"/>
        </p:nvSpPr>
        <p:spPr>
          <a:xfrm>
            <a:off x="8417225" y="6408111"/>
            <a:ext cx="531603" cy="365125"/>
          </a:xfrm>
          <a:prstGeom prst="rect">
            <a:avLst/>
          </a:prstGeom>
        </p:spPr>
        <p:txBody>
          <a:bodyPr vert="horz" lIns="68580" tIns="34290" rIns="68580" bIns="34290" rtlCol="0" anchor="ctr"/>
          <a:lstStyle>
            <a:defPPr>
              <a:defRPr lang="en-US"/>
            </a:defPPr>
            <a:lvl1pPr marL="0" algn="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60EDB8-5305-433F-BE41-D7A86D811DB3}" type="slidenum">
              <a:rPr lang="en-US" sz="600" smtClean="0"/>
              <a:pPr/>
              <a:t>‹#›</a:t>
            </a:fld>
            <a:endParaRPr lang="en-US" sz="600" dirty="0"/>
          </a:p>
        </p:txBody>
      </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b="8010"/>
          <a:stretch/>
        </p:blipFill>
        <p:spPr>
          <a:xfrm>
            <a:off x="110526" y="6212985"/>
            <a:ext cx="1498576" cy="560251"/>
          </a:xfrm>
          <a:prstGeom prst="rect">
            <a:avLst/>
          </a:prstGeom>
        </p:spPr>
      </p:pic>
      <p:sp>
        <p:nvSpPr>
          <p:cNvPr id="7" name="Rectangle 6"/>
          <p:cNvSpPr/>
          <p:nvPr userDrawn="1"/>
        </p:nvSpPr>
        <p:spPr>
          <a:xfrm>
            <a:off x="0" y="0"/>
            <a:ext cx="9144000" cy="79961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8" name="Title 1"/>
          <p:cNvSpPr>
            <a:spLocks noGrp="1"/>
          </p:cNvSpPr>
          <p:nvPr>
            <p:ph type="title"/>
          </p:nvPr>
        </p:nvSpPr>
        <p:spPr>
          <a:xfrm>
            <a:off x="110526" y="59731"/>
            <a:ext cx="8058150" cy="680155"/>
          </a:xfrm>
        </p:spPr>
        <p:txBody>
          <a:bodyPr anchor="b">
            <a:normAutofit/>
          </a:bodyPr>
          <a:lstStyle>
            <a:lvl1pPr>
              <a:defRPr sz="27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5612716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61564" y="365125"/>
            <a:ext cx="1364673" cy="5811838"/>
          </a:xfrm>
        </p:spPr>
        <p:txBody>
          <a:bodyPr vert="eaVert" anchor="b">
            <a:normAutofit/>
          </a:bodyPr>
          <a:lstStyle>
            <a:lvl1pPr>
              <a:defRPr sz="27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7"/>
          <p:cNvSpPr/>
          <p:nvPr userDrawn="1"/>
        </p:nvSpPr>
        <p:spPr>
          <a:xfrm>
            <a:off x="7571509" y="0"/>
            <a:ext cx="1572491" cy="6858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Slide Number Placeholder 6"/>
          <p:cNvSpPr txBox="1">
            <a:spLocks/>
          </p:cNvSpPr>
          <p:nvPr userDrawn="1"/>
        </p:nvSpPr>
        <p:spPr>
          <a:xfrm>
            <a:off x="8417225" y="6408111"/>
            <a:ext cx="531603" cy="365125"/>
          </a:xfrm>
          <a:prstGeom prst="rect">
            <a:avLst/>
          </a:prstGeom>
        </p:spPr>
        <p:txBody>
          <a:bodyPr vert="horz" lIns="68580" tIns="34290" rIns="68580" bIns="34290" rtlCol="0" anchor="ctr"/>
          <a:lstStyle>
            <a:defPPr>
              <a:defRPr lang="en-US"/>
            </a:defPPr>
            <a:lvl1pPr marL="0" algn="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60EDB8-5305-433F-BE41-D7A86D811DB3}" type="slidenum">
              <a:rPr lang="en-US" sz="600" smtClean="0"/>
              <a:pPr/>
              <a:t>‹#›</a:t>
            </a:fld>
            <a:endParaRPr lang="en-US" sz="600" dirty="0"/>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b="8010"/>
          <a:stretch/>
        </p:blipFill>
        <p:spPr>
          <a:xfrm>
            <a:off x="110526" y="6212985"/>
            <a:ext cx="1498576" cy="560251"/>
          </a:xfrm>
          <a:prstGeom prst="rect">
            <a:avLst/>
          </a:prstGeom>
        </p:spPr>
      </p:pic>
    </p:spTree>
    <p:extLst>
      <p:ext uri="{BB962C8B-B14F-4D97-AF65-F5344CB8AC3E}">
        <p14:creationId xmlns:p14="http://schemas.microsoft.com/office/powerpoint/2010/main" val="342878382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438" y="1470466"/>
            <a:ext cx="8099125" cy="4351338"/>
          </a:xfrm>
        </p:spPr>
        <p:txBody>
          <a:bodyPr>
            <a:normAutofit/>
          </a:bodyPr>
          <a:lstStyle>
            <a:lvl1pPr marL="0" indent="0">
              <a:lnSpc>
                <a:spcPct val="150000"/>
              </a:lnSpc>
              <a:spcAft>
                <a:spcPts val="900"/>
              </a:spcAft>
              <a:buNone/>
              <a:defRPr sz="1200">
                <a:solidFill>
                  <a:schemeClr val="bg1">
                    <a:lumMod val="50000"/>
                  </a:schemeClr>
                </a:solidFill>
              </a:defRPr>
            </a:lvl1pPr>
            <a:lvl2pPr>
              <a:lnSpc>
                <a:spcPct val="150000"/>
              </a:lnSpc>
              <a:spcAft>
                <a:spcPts val="900"/>
              </a:spcAft>
              <a:defRPr sz="1050">
                <a:solidFill>
                  <a:schemeClr val="bg1">
                    <a:lumMod val="50000"/>
                  </a:schemeClr>
                </a:solidFill>
              </a:defRPr>
            </a:lvl2pPr>
            <a:lvl3pPr>
              <a:lnSpc>
                <a:spcPct val="150000"/>
              </a:lnSpc>
              <a:spcAft>
                <a:spcPts val="900"/>
              </a:spcAft>
              <a:defRPr sz="900">
                <a:solidFill>
                  <a:schemeClr val="bg1">
                    <a:lumMod val="50000"/>
                  </a:schemeClr>
                </a:solidFill>
              </a:defRPr>
            </a:lvl3pPr>
            <a:lvl4pPr>
              <a:lnSpc>
                <a:spcPct val="150000"/>
              </a:lnSpc>
              <a:spcAft>
                <a:spcPts val="900"/>
              </a:spcAft>
              <a:defRPr sz="825">
                <a:solidFill>
                  <a:schemeClr val="bg1">
                    <a:lumMod val="50000"/>
                  </a:schemeClr>
                </a:solidFill>
              </a:defRPr>
            </a:lvl4pPr>
            <a:lvl5pPr>
              <a:lnSpc>
                <a:spcPct val="150000"/>
              </a:lnSpc>
              <a:spcAft>
                <a:spcPts val="900"/>
              </a:spcAft>
              <a:defRPr sz="825">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6"/>
          <p:cNvSpPr txBox="1">
            <a:spLocks/>
          </p:cNvSpPr>
          <p:nvPr userDrawn="1"/>
        </p:nvSpPr>
        <p:spPr>
          <a:xfrm>
            <a:off x="8417225" y="6408111"/>
            <a:ext cx="531603" cy="365125"/>
          </a:xfrm>
          <a:prstGeom prst="rect">
            <a:avLst/>
          </a:prstGeom>
        </p:spPr>
        <p:txBody>
          <a:bodyPr vert="horz" lIns="68580" tIns="34290" rIns="68580" bIns="34290" rtlCol="0" anchor="ctr"/>
          <a:lstStyle>
            <a:defPPr>
              <a:defRPr lang="en-US"/>
            </a:defPPr>
            <a:lvl1pPr marL="0" algn="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60EDB8-5305-433F-BE41-D7A86D811DB3}" type="slidenum">
              <a:rPr lang="en-US" sz="600" smtClean="0"/>
              <a:pPr/>
              <a:t>‹#›</a:t>
            </a:fld>
            <a:endParaRPr lang="en-US" sz="600" dirty="0"/>
          </a:p>
        </p:txBody>
      </p:sp>
      <p:pic>
        <p:nvPicPr>
          <p:cNvPr id="13" name="Picture 12"/>
          <p:cNvPicPr>
            <a:picLocks noChangeAspect="1"/>
          </p:cNvPicPr>
          <p:nvPr userDrawn="1"/>
        </p:nvPicPr>
        <p:blipFill rotWithShape="1">
          <a:blip r:embed="rId2" cstate="print">
            <a:extLst>
              <a:ext uri="{28A0092B-C50C-407E-A947-70E740481C1C}">
                <a14:useLocalDpi xmlns:a14="http://schemas.microsoft.com/office/drawing/2010/main" val="0"/>
              </a:ext>
            </a:extLst>
          </a:blip>
          <a:srcRect b="8010"/>
          <a:stretch/>
        </p:blipFill>
        <p:spPr>
          <a:xfrm>
            <a:off x="110526" y="6212985"/>
            <a:ext cx="1498576" cy="560251"/>
          </a:xfrm>
          <a:prstGeom prst="rect">
            <a:avLst/>
          </a:prstGeom>
        </p:spPr>
      </p:pic>
      <p:sp>
        <p:nvSpPr>
          <p:cNvPr id="16" name="Rectangle 15"/>
          <p:cNvSpPr/>
          <p:nvPr userDrawn="1"/>
        </p:nvSpPr>
        <p:spPr>
          <a:xfrm>
            <a:off x="0" y="0"/>
            <a:ext cx="9144000" cy="79961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17" name="Title 1"/>
          <p:cNvSpPr>
            <a:spLocks noGrp="1"/>
          </p:cNvSpPr>
          <p:nvPr>
            <p:ph type="title"/>
          </p:nvPr>
        </p:nvSpPr>
        <p:spPr>
          <a:xfrm>
            <a:off x="110526" y="59731"/>
            <a:ext cx="8058150" cy="680155"/>
          </a:xfrm>
        </p:spPr>
        <p:txBody>
          <a:bodyPr anchor="b">
            <a:normAutofit/>
          </a:bodyPr>
          <a:lstStyle>
            <a:lvl1pPr>
              <a:defRPr sz="27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7681402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4242662" y="1709738"/>
            <a:ext cx="490133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title"/>
          </p:nvPr>
        </p:nvSpPr>
        <p:spPr>
          <a:xfrm>
            <a:off x="628651" y="2402239"/>
            <a:ext cx="3381536" cy="2187227"/>
          </a:xfrm>
        </p:spPr>
        <p:txBody>
          <a:bodyPr anchor="ctr">
            <a:noAutofit/>
          </a:bodyPr>
          <a:lstStyle>
            <a:lvl1pPr algn="l">
              <a:defRPr sz="3600">
                <a:solidFill>
                  <a:srgbClr val="C0000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742481" y="2402237"/>
            <a:ext cx="3952068" cy="2187226"/>
          </a:xfrm>
        </p:spPr>
        <p:txBody>
          <a:bodyPr anchor="ctr">
            <a:normAutofit/>
          </a:bodyPr>
          <a:lstStyle>
            <a:lvl1pPr marL="0" indent="0">
              <a:lnSpc>
                <a:spcPct val="150000"/>
              </a:lnSpc>
              <a:buNone/>
              <a:defRPr sz="2100">
                <a:solidFill>
                  <a:schemeClr val="bg1"/>
                </a:solidFill>
                <a:latin typeface="+mj-lt"/>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smtClean="0"/>
              <a:t>Click to edit Master text styles</a:t>
            </a:r>
          </a:p>
        </p:txBody>
      </p:sp>
      <p:sp>
        <p:nvSpPr>
          <p:cNvPr id="8" name="Rectangle 7"/>
          <p:cNvSpPr/>
          <p:nvPr userDrawn="1"/>
        </p:nvSpPr>
        <p:spPr>
          <a:xfrm>
            <a:off x="4242661" y="1709738"/>
            <a:ext cx="4901339" cy="3575184"/>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Slide Number Placeholder 6"/>
          <p:cNvSpPr txBox="1">
            <a:spLocks/>
          </p:cNvSpPr>
          <p:nvPr userDrawn="1"/>
        </p:nvSpPr>
        <p:spPr>
          <a:xfrm>
            <a:off x="8417225" y="6408111"/>
            <a:ext cx="531603" cy="365125"/>
          </a:xfrm>
          <a:prstGeom prst="rect">
            <a:avLst/>
          </a:prstGeom>
        </p:spPr>
        <p:txBody>
          <a:bodyPr vert="horz" lIns="68580" tIns="34290" rIns="68580" bIns="34290" rtlCol="0" anchor="ctr"/>
          <a:lstStyle>
            <a:defPPr>
              <a:defRPr lang="en-US"/>
            </a:defPPr>
            <a:lvl1pPr marL="0" algn="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60EDB8-5305-433F-BE41-D7A86D811DB3}" type="slidenum">
              <a:rPr lang="en-US" sz="600" smtClean="0"/>
              <a:pPr/>
              <a:t>‹#›</a:t>
            </a:fld>
            <a:endParaRPr lang="en-US" sz="600" dirty="0"/>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b="8010"/>
          <a:stretch/>
        </p:blipFill>
        <p:spPr>
          <a:xfrm>
            <a:off x="209454" y="6127985"/>
            <a:ext cx="1498576" cy="560251"/>
          </a:xfrm>
          <a:prstGeom prst="rect">
            <a:avLst/>
          </a:prstGeom>
        </p:spPr>
      </p:pic>
    </p:spTree>
    <p:extLst>
      <p:ext uri="{BB962C8B-B14F-4D97-AF65-F5344CB8AC3E}">
        <p14:creationId xmlns:p14="http://schemas.microsoft.com/office/powerpoint/2010/main" val="18144172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0448" y="1428810"/>
            <a:ext cx="3886200" cy="4351338"/>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en-US" smtClean="0"/>
              <a:t>Click to edit Master text styles</a:t>
            </a:r>
          </a:p>
          <a:p>
            <a:pPr marL="0" lvl="1" indent="0">
              <a:lnSpc>
                <a:spcPct val="150000"/>
              </a:lnSpc>
              <a:spcAft>
                <a:spcPts val="900"/>
              </a:spcAft>
              <a:buNone/>
            </a:pPr>
            <a:r>
              <a:rPr lang="en-US" smtClean="0"/>
              <a:t>Second level</a:t>
            </a:r>
          </a:p>
          <a:p>
            <a:pPr marL="0" lvl="2" indent="0">
              <a:lnSpc>
                <a:spcPct val="150000"/>
              </a:lnSpc>
              <a:spcAft>
                <a:spcPts val="900"/>
              </a:spcAft>
              <a:buNone/>
            </a:pPr>
            <a:r>
              <a:rPr lang="en-US" smtClean="0"/>
              <a:t>Third level</a:t>
            </a:r>
          </a:p>
          <a:p>
            <a:pPr marL="0" lvl="3" indent="0">
              <a:lnSpc>
                <a:spcPct val="150000"/>
              </a:lnSpc>
              <a:spcAft>
                <a:spcPts val="900"/>
              </a:spcAft>
              <a:buNone/>
            </a:pPr>
            <a:r>
              <a:rPr lang="en-US" smtClean="0"/>
              <a:t>Fourth level</a:t>
            </a:r>
          </a:p>
          <a:p>
            <a:pPr marL="0" lvl="4" indent="0">
              <a:lnSpc>
                <a:spcPct val="150000"/>
              </a:lnSpc>
              <a:spcAft>
                <a:spcPts val="900"/>
              </a:spcAft>
              <a:buNone/>
            </a:pPr>
            <a:r>
              <a:rPr lang="en-US" smtClean="0"/>
              <a:t>Fifth level</a:t>
            </a:r>
            <a:endParaRPr lang="en-US"/>
          </a:p>
        </p:txBody>
      </p:sp>
      <p:sp>
        <p:nvSpPr>
          <p:cNvPr id="4" name="Content Placeholder 3"/>
          <p:cNvSpPr>
            <a:spLocks noGrp="1"/>
          </p:cNvSpPr>
          <p:nvPr>
            <p:ph sz="half" idx="2"/>
          </p:nvPr>
        </p:nvSpPr>
        <p:spPr>
          <a:xfrm>
            <a:off x="4739137" y="1418897"/>
            <a:ext cx="3886200" cy="4351338"/>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en-US" dirty="0" smtClean="0"/>
              <a:t>Click to edit Master text styles</a:t>
            </a:r>
          </a:p>
          <a:p>
            <a:pPr marL="0" lvl="1" indent="0">
              <a:lnSpc>
                <a:spcPct val="150000"/>
              </a:lnSpc>
              <a:spcAft>
                <a:spcPts val="900"/>
              </a:spcAft>
              <a:buNone/>
            </a:pPr>
            <a:r>
              <a:rPr lang="en-US" dirty="0" smtClean="0"/>
              <a:t>Second level</a:t>
            </a:r>
          </a:p>
          <a:p>
            <a:pPr marL="0" lvl="2" indent="0">
              <a:lnSpc>
                <a:spcPct val="150000"/>
              </a:lnSpc>
              <a:spcAft>
                <a:spcPts val="900"/>
              </a:spcAft>
              <a:buNone/>
            </a:pPr>
            <a:r>
              <a:rPr lang="en-US" dirty="0" smtClean="0"/>
              <a:t>Third level</a:t>
            </a:r>
          </a:p>
          <a:p>
            <a:pPr marL="0" lvl="3" indent="0">
              <a:lnSpc>
                <a:spcPct val="150000"/>
              </a:lnSpc>
              <a:spcAft>
                <a:spcPts val="900"/>
              </a:spcAft>
              <a:buNone/>
            </a:pPr>
            <a:r>
              <a:rPr lang="en-US" dirty="0" smtClean="0"/>
              <a:t>Fourth level</a:t>
            </a:r>
          </a:p>
          <a:p>
            <a:pPr marL="0" lvl="4" indent="0">
              <a:lnSpc>
                <a:spcPct val="150000"/>
              </a:lnSpc>
              <a:spcAft>
                <a:spcPts val="900"/>
              </a:spcAft>
              <a:buNone/>
            </a:pPr>
            <a:r>
              <a:rPr lang="en-US" dirty="0" smtClean="0"/>
              <a:t>Fifth level</a:t>
            </a:r>
            <a:endParaRPr lang="en-US" dirty="0"/>
          </a:p>
        </p:txBody>
      </p:sp>
      <p:sp>
        <p:nvSpPr>
          <p:cNvPr id="7" name="Slide Number Placeholder 6"/>
          <p:cNvSpPr>
            <a:spLocks noGrp="1"/>
          </p:cNvSpPr>
          <p:nvPr>
            <p:ph type="sldNum" sz="quarter" idx="12"/>
          </p:nvPr>
        </p:nvSpPr>
        <p:spPr>
          <a:xfrm>
            <a:off x="8417225" y="6408111"/>
            <a:ext cx="531603" cy="365125"/>
          </a:xfrm>
        </p:spPr>
        <p:txBody>
          <a:bodyPr/>
          <a:lstStyle>
            <a:lvl1pPr>
              <a:defRPr sz="600"/>
            </a:lvl1pPr>
          </a:lstStyle>
          <a:p>
            <a:fld id="{9860EDB8-5305-433F-BE41-D7A86D811DB3}" type="slidenum">
              <a:rPr lang="en-US" smtClean="0"/>
              <a:pPr/>
              <a:t>‹#›</a:t>
            </a:fld>
            <a:endParaRPr lang="en-US" dirty="0"/>
          </a:p>
        </p:txBody>
      </p:sp>
      <p:pic>
        <p:nvPicPr>
          <p:cNvPr id="13" name="Picture 12"/>
          <p:cNvPicPr>
            <a:picLocks noChangeAspect="1"/>
          </p:cNvPicPr>
          <p:nvPr userDrawn="1"/>
        </p:nvPicPr>
        <p:blipFill rotWithShape="1">
          <a:blip r:embed="rId2" cstate="print">
            <a:extLst>
              <a:ext uri="{28A0092B-C50C-407E-A947-70E740481C1C}">
                <a14:useLocalDpi xmlns:a14="http://schemas.microsoft.com/office/drawing/2010/main" val="0"/>
              </a:ext>
            </a:extLst>
          </a:blip>
          <a:srcRect b="8010"/>
          <a:stretch/>
        </p:blipFill>
        <p:spPr>
          <a:xfrm>
            <a:off x="110526" y="6212985"/>
            <a:ext cx="1498576" cy="560251"/>
          </a:xfrm>
          <a:prstGeom prst="rect">
            <a:avLst/>
          </a:prstGeom>
        </p:spPr>
      </p:pic>
      <p:sp>
        <p:nvSpPr>
          <p:cNvPr id="8" name="Rectangle 7"/>
          <p:cNvSpPr/>
          <p:nvPr userDrawn="1"/>
        </p:nvSpPr>
        <p:spPr>
          <a:xfrm>
            <a:off x="0" y="0"/>
            <a:ext cx="9144000" cy="79961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10" name="Title 1"/>
          <p:cNvSpPr>
            <a:spLocks noGrp="1"/>
          </p:cNvSpPr>
          <p:nvPr>
            <p:ph type="title"/>
          </p:nvPr>
        </p:nvSpPr>
        <p:spPr>
          <a:xfrm>
            <a:off x="110526" y="59731"/>
            <a:ext cx="8058150" cy="680155"/>
          </a:xfrm>
        </p:spPr>
        <p:txBody>
          <a:bodyPr anchor="b">
            <a:normAutofit/>
          </a:bodyPr>
          <a:lstStyle>
            <a:lvl1pPr>
              <a:defRPr sz="27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748385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1489075"/>
            <a:ext cx="3867150" cy="6413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3888" y="2193928"/>
            <a:ext cx="3867150" cy="3978275"/>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en-US" smtClean="0"/>
              <a:t>Click to edit Master text styles</a:t>
            </a:r>
          </a:p>
          <a:p>
            <a:pPr marL="0" lvl="1" indent="0">
              <a:lnSpc>
                <a:spcPct val="150000"/>
              </a:lnSpc>
              <a:spcAft>
                <a:spcPts val="900"/>
              </a:spcAft>
              <a:buNone/>
            </a:pPr>
            <a:r>
              <a:rPr lang="en-US" smtClean="0"/>
              <a:t>Second level</a:t>
            </a:r>
          </a:p>
          <a:p>
            <a:pPr marL="0" lvl="2" indent="0">
              <a:lnSpc>
                <a:spcPct val="150000"/>
              </a:lnSpc>
              <a:spcAft>
                <a:spcPts val="900"/>
              </a:spcAft>
              <a:buNone/>
            </a:pPr>
            <a:r>
              <a:rPr lang="en-US" smtClean="0"/>
              <a:t>Third level</a:t>
            </a:r>
          </a:p>
          <a:p>
            <a:pPr marL="0" lvl="3" indent="0">
              <a:lnSpc>
                <a:spcPct val="150000"/>
              </a:lnSpc>
              <a:spcAft>
                <a:spcPts val="900"/>
              </a:spcAft>
              <a:buNone/>
            </a:pPr>
            <a:r>
              <a:rPr lang="en-US" smtClean="0"/>
              <a:t>Fourth level</a:t>
            </a:r>
          </a:p>
          <a:p>
            <a:pPr marL="0" lvl="4" indent="0">
              <a:lnSpc>
                <a:spcPct val="150000"/>
              </a:lnSpc>
              <a:spcAft>
                <a:spcPts val="900"/>
              </a:spcAft>
              <a:buNone/>
            </a:pPr>
            <a:r>
              <a:rPr lang="en-US" smtClean="0"/>
              <a:t>Fifth level</a:t>
            </a:r>
            <a:endParaRPr lang="en-US" dirty="0"/>
          </a:p>
        </p:txBody>
      </p:sp>
      <p:sp>
        <p:nvSpPr>
          <p:cNvPr id="5" name="Text Placeholder 4"/>
          <p:cNvSpPr>
            <a:spLocks noGrp="1"/>
          </p:cNvSpPr>
          <p:nvPr>
            <p:ph type="body" sz="quarter" idx="3"/>
          </p:nvPr>
        </p:nvSpPr>
        <p:spPr>
          <a:xfrm>
            <a:off x="4642249" y="1489075"/>
            <a:ext cx="3868340" cy="64135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2249" y="2193928"/>
            <a:ext cx="3868340" cy="3978275"/>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en-US" smtClean="0"/>
              <a:t>Click to edit Master text styles</a:t>
            </a:r>
          </a:p>
          <a:p>
            <a:pPr marL="0" lvl="1" indent="0">
              <a:lnSpc>
                <a:spcPct val="150000"/>
              </a:lnSpc>
              <a:spcAft>
                <a:spcPts val="900"/>
              </a:spcAft>
              <a:buNone/>
            </a:pPr>
            <a:r>
              <a:rPr lang="en-US" smtClean="0"/>
              <a:t>Second level</a:t>
            </a:r>
          </a:p>
          <a:p>
            <a:pPr marL="0" lvl="2" indent="0">
              <a:lnSpc>
                <a:spcPct val="150000"/>
              </a:lnSpc>
              <a:spcAft>
                <a:spcPts val="900"/>
              </a:spcAft>
              <a:buNone/>
            </a:pPr>
            <a:r>
              <a:rPr lang="en-US" smtClean="0"/>
              <a:t>Third level</a:t>
            </a:r>
          </a:p>
          <a:p>
            <a:pPr marL="0" lvl="3" indent="0">
              <a:lnSpc>
                <a:spcPct val="150000"/>
              </a:lnSpc>
              <a:spcAft>
                <a:spcPts val="900"/>
              </a:spcAft>
              <a:buNone/>
            </a:pPr>
            <a:r>
              <a:rPr lang="en-US" smtClean="0"/>
              <a:t>Fourth level</a:t>
            </a:r>
          </a:p>
          <a:p>
            <a:pPr marL="0" lvl="4" indent="0">
              <a:lnSpc>
                <a:spcPct val="150000"/>
              </a:lnSpc>
              <a:spcAft>
                <a:spcPts val="900"/>
              </a:spcAft>
              <a:buNone/>
            </a:pPr>
            <a:r>
              <a:rPr lang="en-US" smtClean="0"/>
              <a:t>Fifth level</a:t>
            </a:r>
            <a:endParaRPr lang="en-US"/>
          </a:p>
        </p:txBody>
      </p:sp>
      <p:sp>
        <p:nvSpPr>
          <p:cNvPr id="14" name="Slide Number Placeholder 6"/>
          <p:cNvSpPr txBox="1">
            <a:spLocks/>
          </p:cNvSpPr>
          <p:nvPr userDrawn="1"/>
        </p:nvSpPr>
        <p:spPr>
          <a:xfrm>
            <a:off x="8417225" y="6408111"/>
            <a:ext cx="531603" cy="365125"/>
          </a:xfrm>
          <a:prstGeom prst="rect">
            <a:avLst/>
          </a:prstGeom>
        </p:spPr>
        <p:txBody>
          <a:bodyPr vert="horz" lIns="68580" tIns="34290" rIns="68580" bIns="34290" rtlCol="0" anchor="ctr"/>
          <a:lstStyle>
            <a:defPPr>
              <a:defRPr lang="en-US"/>
            </a:defPPr>
            <a:lvl1pPr marL="0" algn="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60EDB8-5305-433F-BE41-D7A86D811DB3}" type="slidenum">
              <a:rPr lang="en-US" sz="600" smtClean="0"/>
              <a:pPr/>
              <a:t>‹#›</a:t>
            </a:fld>
            <a:endParaRPr lang="en-US" sz="600" dirty="0"/>
          </a:p>
        </p:txBody>
      </p:sp>
      <p:pic>
        <p:nvPicPr>
          <p:cNvPr id="17" name="Picture 16"/>
          <p:cNvPicPr>
            <a:picLocks noChangeAspect="1"/>
          </p:cNvPicPr>
          <p:nvPr userDrawn="1"/>
        </p:nvPicPr>
        <p:blipFill rotWithShape="1">
          <a:blip r:embed="rId2" cstate="print">
            <a:extLst>
              <a:ext uri="{28A0092B-C50C-407E-A947-70E740481C1C}">
                <a14:useLocalDpi xmlns:a14="http://schemas.microsoft.com/office/drawing/2010/main" val="0"/>
              </a:ext>
            </a:extLst>
          </a:blip>
          <a:srcRect b="8010"/>
          <a:stretch/>
        </p:blipFill>
        <p:spPr>
          <a:xfrm>
            <a:off x="110526" y="6212985"/>
            <a:ext cx="1498576" cy="560251"/>
          </a:xfrm>
          <a:prstGeom prst="rect">
            <a:avLst/>
          </a:prstGeom>
        </p:spPr>
      </p:pic>
      <p:sp>
        <p:nvSpPr>
          <p:cNvPr id="10" name="Rectangle 9"/>
          <p:cNvSpPr/>
          <p:nvPr userDrawn="1"/>
        </p:nvSpPr>
        <p:spPr>
          <a:xfrm>
            <a:off x="0" y="0"/>
            <a:ext cx="9144000" cy="79961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11" name="Title 1"/>
          <p:cNvSpPr>
            <a:spLocks noGrp="1"/>
          </p:cNvSpPr>
          <p:nvPr>
            <p:ph type="title"/>
          </p:nvPr>
        </p:nvSpPr>
        <p:spPr>
          <a:xfrm>
            <a:off x="110526" y="59731"/>
            <a:ext cx="8058150" cy="680155"/>
          </a:xfrm>
        </p:spPr>
        <p:txBody>
          <a:bodyPr anchor="b">
            <a:normAutofit/>
          </a:bodyPr>
          <a:lstStyle>
            <a:lvl1pPr>
              <a:defRPr sz="27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41694514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Slide Number Placeholder 6"/>
          <p:cNvSpPr txBox="1">
            <a:spLocks/>
          </p:cNvSpPr>
          <p:nvPr userDrawn="1"/>
        </p:nvSpPr>
        <p:spPr>
          <a:xfrm>
            <a:off x="8417225" y="6408111"/>
            <a:ext cx="531603" cy="365125"/>
          </a:xfrm>
          <a:prstGeom prst="rect">
            <a:avLst/>
          </a:prstGeom>
        </p:spPr>
        <p:txBody>
          <a:bodyPr vert="horz" lIns="68580" tIns="34290" rIns="68580" bIns="34290" rtlCol="0" anchor="ctr"/>
          <a:lstStyle>
            <a:defPPr>
              <a:defRPr lang="en-US"/>
            </a:defPPr>
            <a:lvl1pPr marL="0" algn="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60EDB8-5305-433F-BE41-D7A86D811DB3}" type="slidenum">
              <a:rPr lang="en-US" sz="600" smtClean="0"/>
              <a:pPr/>
              <a:t>‹#›</a:t>
            </a:fld>
            <a:endParaRPr lang="en-US" sz="600" dirty="0"/>
          </a:p>
        </p:txBody>
      </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b="8010"/>
          <a:stretch/>
        </p:blipFill>
        <p:spPr>
          <a:xfrm>
            <a:off x="110526" y="6212985"/>
            <a:ext cx="1498576" cy="560251"/>
          </a:xfrm>
          <a:prstGeom prst="rect">
            <a:avLst/>
          </a:prstGeom>
        </p:spPr>
      </p:pic>
      <p:sp>
        <p:nvSpPr>
          <p:cNvPr id="6" name="Rectangle 5"/>
          <p:cNvSpPr/>
          <p:nvPr userDrawn="1"/>
        </p:nvSpPr>
        <p:spPr>
          <a:xfrm>
            <a:off x="0" y="0"/>
            <a:ext cx="9144000" cy="799619"/>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chemeClr val="bg1"/>
              </a:solidFill>
            </a:endParaRPr>
          </a:p>
        </p:txBody>
      </p:sp>
      <p:sp>
        <p:nvSpPr>
          <p:cNvPr id="7" name="Title 1"/>
          <p:cNvSpPr>
            <a:spLocks noGrp="1"/>
          </p:cNvSpPr>
          <p:nvPr>
            <p:ph type="title"/>
          </p:nvPr>
        </p:nvSpPr>
        <p:spPr>
          <a:xfrm>
            <a:off x="110526" y="59731"/>
            <a:ext cx="8058150" cy="680155"/>
          </a:xfrm>
        </p:spPr>
        <p:txBody>
          <a:bodyPr anchor="b">
            <a:normAutofit/>
          </a:bodyPr>
          <a:lstStyle>
            <a:lvl1pPr>
              <a:defRPr sz="270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65266953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8417225" y="6408111"/>
            <a:ext cx="531603" cy="365125"/>
          </a:xfrm>
          <a:prstGeom prst="rect">
            <a:avLst/>
          </a:prstGeom>
        </p:spPr>
        <p:txBody>
          <a:bodyPr vert="horz" lIns="68580" tIns="34290" rIns="68580" bIns="34290" rtlCol="0" anchor="ctr"/>
          <a:lstStyle>
            <a:defPPr>
              <a:defRPr lang="en-US"/>
            </a:defPPr>
            <a:lvl1pPr marL="0" algn="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60EDB8-5305-433F-BE41-D7A86D811DB3}" type="slidenum">
              <a:rPr lang="en-US" sz="600" smtClean="0"/>
              <a:pPr/>
              <a:t>‹#›</a:t>
            </a:fld>
            <a:endParaRPr lang="en-US" sz="600"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b="8010"/>
          <a:stretch/>
        </p:blipFill>
        <p:spPr>
          <a:xfrm>
            <a:off x="110526" y="6212985"/>
            <a:ext cx="1498576" cy="560251"/>
          </a:xfrm>
          <a:prstGeom prst="rect">
            <a:avLst/>
          </a:prstGeom>
        </p:spPr>
      </p:pic>
    </p:spTree>
    <p:extLst>
      <p:ext uri="{BB962C8B-B14F-4D97-AF65-F5344CB8AC3E}">
        <p14:creationId xmlns:p14="http://schemas.microsoft.com/office/powerpoint/2010/main" val="160005543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8"/>
            <a:ext cx="4629150" cy="4873625"/>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en-US" smtClean="0"/>
              <a:t>Click to edit Master text styles</a:t>
            </a:r>
          </a:p>
          <a:p>
            <a:pPr marL="0" lvl="1" indent="0">
              <a:lnSpc>
                <a:spcPct val="150000"/>
              </a:lnSpc>
              <a:spcAft>
                <a:spcPts val="900"/>
              </a:spcAft>
              <a:buNone/>
            </a:pPr>
            <a:r>
              <a:rPr lang="en-US" smtClean="0"/>
              <a:t>Second level</a:t>
            </a:r>
          </a:p>
          <a:p>
            <a:pPr marL="0" lvl="2" indent="0">
              <a:lnSpc>
                <a:spcPct val="150000"/>
              </a:lnSpc>
              <a:spcAft>
                <a:spcPts val="900"/>
              </a:spcAft>
              <a:buNone/>
            </a:pPr>
            <a:r>
              <a:rPr lang="en-US" smtClean="0"/>
              <a:t>Third level</a:t>
            </a:r>
          </a:p>
          <a:p>
            <a:pPr marL="0" lvl="3" indent="0">
              <a:lnSpc>
                <a:spcPct val="150000"/>
              </a:lnSpc>
              <a:spcAft>
                <a:spcPts val="900"/>
              </a:spcAft>
              <a:buNone/>
            </a:pPr>
            <a:r>
              <a:rPr lang="en-US" smtClean="0"/>
              <a:t>Fourth level</a:t>
            </a:r>
          </a:p>
          <a:p>
            <a:pPr marL="0" lvl="4" indent="0">
              <a:lnSpc>
                <a:spcPct val="150000"/>
              </a:lnSpc>
              <a:spcAft>
                <a:spcPts val="900"/>
              </a:spcAft>
              <a:buNone/>
            </a:pPr>
            <a:r>
              <a:rPr lang="en-US" smtClean="0"/>
              <a:t>Fifth level</a:t>
            </a:r>
            <a:endParaRPr lang="en-US"/>
          </a:p>
        </p:txBody>
      </p:sp>
      <p:sp>
        <p:nvSpPr>
          <p:cNvPr id="4" name="Text Placeholder 3"/>
          <p:cNvSpPr>
            <a:spLocks noGrp="1"/>
          </p:cNvSpPr>
          <p:nvPr>
            <p:ph type="body" sz="half" idx="2"/>
          </p:nvPr>
        </p:nvSpPr>
        <p:spPr>
          <a:xfrm>
            <a:off x="629841" y="2101850"/>
            <a:ext cx="2949178" cy="37592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8" name="Slide Number Placeholder 6"/>
          <p:cNvSpPr txBox="1">
            <a:spLocks/>
          </p:cNvSpPr>
          <p:nvPr userDrawn="1"/>
        </p:nvSpPr>
        <p:spPr>
          <a:xfrm>
            <a:off x="8417225" y="6408111"/>
            <a:ext cx="531603" cy="365125"/>
          </a:xfrm>
          <a:prstGeom prst="rect">
            <a:avLst/>
          </a:prstGeom>
        </p:spPr>
        <p:txBody>
          <a:bodyPr vert="horz" lIns="68580" tIns="34290" rIns="68580" bIns="34290" rtlCol="0" anchor="ctr"/>
          <a:lstStyle>
            <a:defPPr>
              <a:defRPr lang="en-US"/>
            </a:defPPr>
            <a:lvl1pPr marL="0" algn="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60EDB8-5305-433F-BE41-D7A86D811DB3}" type="slidenum">
              <a:rPr lang="en-US" sz="600" smtClean="0"/>
              <a:pPr/>
              <a:t>‹#›</a:t>
            </a:fld>
            <a:endParaRPr lang="en-US" sz="600"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b="8010"/>
          <a:stretch/>
        </p:blipFill>
        <p:spPr>
          <a:xfrm>
            <a:off x="110526" y="6212985"/>
            <a:ext cx="1498576" cy="560251"/>
          </a:xfrm>
          <a:prstGeom prst="rect">
            <a:avLst/>
          </a:prstGeom>
        </p:spPr>
      </p:pic>
    </p:spTree>
    <p:extLst>
      <p:ext uri="{BB962C8B-B14F-4D97-AF65-F5344CB8AC3E}">
        <p14:creationId xmlns:p14="http://schemas.microsoft.com/office/powerpoint/2010/main" val="12695885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101850"/>
            <a:ext cx="2949178" cy="375920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8" name="Slide Number Placeholder 6"/>
          <p:cNvSpPr txBox="1">
            <a:spLocks/>
          </p:cNvSpPr>
          <p:nvPr userDrawn="1"/>
        </p:nvSpPr>
        <p:spPr>
          <a:xfrm>
            <a:off x="8417225" y="6408111"/>
            <a:ext cx="531603" cy="365125"/>
          </a:xfrm>
          <a:prstGeom prst="rect">
            <a:avLst/>
          </a:prstGeom>
        </p:spPr>
        <p:txBody>
          <a:bodyPr vert="horz" lIns="68580" tIns="34290" rIns="68580" bIns="34290" rtlCol="0" anchor="ctr"/>
          <a:lstStyle>
            <a:defPPr>
              <a:defRPr lang="en-US"/>
            </a:defPPr>
            <a:lvl1pPr marL="0" algn="r" defTabSz="914400" rtl="0" eaLnBrk="1" latinLnBrk="0" hangingPunct="1">
              <a:defRPr sz="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860EDB8-5305-433F-BE41-D7A86D811DB3}" type="slidenum">
              <a:rPr lang="en-US" sz="600" smtClean="0"/>
              <a:pPr/>
              <a:t>‹#›</a:t>
            </a:fld>
            <a:endParaRPr lang="en-US" sz="600"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6967" y="6224595"/>
            <a:ext cx="1005583" cy="548640"/>
          </a:xfrm>
          <a:prstGeom prst="rect">
            <a:avLst/>
          </a:prstGeom>
        </p:spPr>
      </p:pic>
    </p:spTree>
    <p:extLst>
      <p:ext uri="{BB962C8B-B14F-4D97-AF65-F5344CB8AC3E}">
        <p14:creationId xmlns:p14="http://schemas.microsoft.com/office/powerpoint/2010/main" val="24331187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3"/>
            <a:ext cx="24574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B7C9551-245E-439A-9EB2-74CF13BDD1D2}" type="datetime1">
              <a:rPr lang="en-US" smtClean="0"/>
              <a:t>7/23/2018</a:t>
            </a:fld>
            <a:endParaRPr lang="en-US" dirty="0"/>
          </a:p>
        </p:txBody>
      </p:sp>
      <p:sp>
        <p:nvSpPr>
          <p:cNvPr id="5" name="Footer Placeholder 4"/>
          <p:cNvSpPr>
            <a:spLocks noGrp="1"/>
          </p:cNvSpPr>
          <p:nvPr>
            <p:ph type="ftr" sz="quarter" idx="3"/>
          </p:nvPr>
        </p:nvSpPr>
        <p:spPr>
          <a:xfrm>
            <a:off x="3486150" y="6356353"/>
            <a:ext cx="21717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057900" y="6356353"/>
            <a:ext cx="24574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860EDB8-5305-433F-BE41-D7A86D811DB3}" type="slidenum">
              <a:rPr lang="en-US" smtClean="0"/>
              <a:t>‹#›</a:t>
            </a:fld>
            <a:endParaRPr lang="en-US" dirty="0"/>
          </a:p>
        </p:txBody>
      </p:sp>
    </p:spTree>
    <p:extLst>
      <p:ext uri="{BB962C8B-B14F-4D97-AF65-F5344CB8AC3E}">
        <p14:creationId xmlns:p14="http://schemas.microsoft.com/office/powerpoint/2010/main" val="6848392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685800" rtl="0" eaLnBrk="1" latinLnBrk="0" hangingPunct="1">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ct val="3000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ct val="30000"/>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gif"/><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8406" y="402772"/>
            <a:ext cx="8682487" cy="1045143"/>
          </a:xfrm>
          <a:prstGeom prst="rect">
            <a:avLst/>
          </a:prstGeom>
        </p:spPr>
        <p:txBody>
          <a:bodyPr vert="horz" lIns="68580" tIns="34290" rIns="68580" bIns="34290" rtlCol="0" anchor="b">
            <a:normAutofit fontScale="62500" lnSpcReduction="20000"/>
          </a:bodyPr>
          <a:lstStyle>
            <a:lvl1pPr algn="l" defTabSz="914400" rtl="0" eaLnBrk="1" latinLnBrk="0" hangingPunct="1">
              <a:spcBef>
                <a:spcPct val="0"/>
              </a:spcBef>
              <a:buNone/>
              <a:defRPr sz="5400" kern="1200">
                <a:solidFill>
                  <a:schemeClr val="bg1"/>
                </a:solidFill>
                <a:latin typeface="+mj-lt"/>
                <a:ea typeface="+mj-ea"/>
                <a:cs typeface="+mj-cs"/>
              </a:defRPr>
            </a:lvl1pPr>
          </a:lstStyle>
          <a:p>
            <a:r>
              <a:rPr lang="en-US" sz="8550" b="1" dirty="0"/>
              <a:t>Integrated HIV/AIDS Project</a:t>
            </a:r>
            <a:r>
              <a:rPr lang="en-US" sz="15150" b="1" dirty="0"/>
              <a:t/>
            </a:r>
            <a:br>
              <a:rPr lang="en-US" sz="15150" b="1" dirty="0"/>
            </a:br>
            <a:r>
              <a:rPr lang="en-US" sz="4350" b="1" dirty="0"/>
              <a:t>Haut Katanga and </a:t>
            </a:r>
            <a:r>
              <a:rPr lang="en-US" sz="4350" b="1" dirty="0" smtClean="0"/>
              <a:t>Lualaba </a:t>
            </a:r>
            <a:endParaRPr lang="en-US" sz="4050" dirty="0"/>
          </a:p>
        </p:txBody>
      </p:sp>
      <p:sp>
        <p:nvSpPr>
          <p:cNvPr id="8" name="Title 1"/>
          <p:cNvSpPr txBox="1">
            <a:spLocks/>
          </p:cNvSpPr>
          <p:nvPr/>
        </p:nvSpPr>
        <p:spPr>
          <a:xfrm>
            <a:off x="198406" y="1970429"/>
            <a:ext cx="8682487" cy="1410689"/>
          </a:xfrm>
          <a:prstGeom prst="rect">
            <a:avLst/>
          </a:prstGeom>
        </p:spPr>
        <p:txBody>
          <a:bodyPr vert="horz" lIns="68580" tIns="34290" rIns="68580" bIns="34290" rtlCol="0" anchor="b">
            <a:normAutofit fontScale="92500" lnSpcReduction="20000"/>
          </a:bodyPr>
          <a:lstStyle>
            <a:lvl1pPr algn="l" defTabSz="914400" rtl="0" eaLnBrk="1" latinLnBrk="0" hangingPunct="1">
              <a:spcBef>
                <a:spcPct val="0"/>
              </a:spcBef>
              <a:buNone/>
              <a:defRPr sz="5400" kern="1200">
                <a:solidFill>
                  <a:schemeClr val="bg1"/>
                </a:solidFill>
                <a:latin typeface="+mj-lt"/>
                <a:ea typeface="+mj-ea"/>
                <a:cs typeface="+mj-cs"/>
              </a:defRPr>
            </a:lvl1pPr>
          </a:lstStyle>
          <a:p>
            <a:r>
              <a:rPr lang="en-US" sz="3600" dirty="0"/>
              <a:t>Index testing </a:t>
            </a:r>
            <a:r>
              <a:rPr lang="en-US" sz="3600" dirty="0" smtClean="0"/>
              <a:t>innovations </a:t>
            </a:r>
            <a:r>
              <a:rPr lang="en-US" sz="3600" dirty="0"/>
              <a:t>in complex settings: Lessons from the Democratic Republic of </a:t>
            </a:r>
            <a:r>
              <a:rPr lang="en-US" sz="3600" dirty="0" smtClean="0"/>
              <a:t>the Congo </a:t>
            </a:r>
            <a:endParaRPr lang="en-US" sz="3600" dirty="0"/>
          </a:p>
        </p:txBody>
      </p:sp>
      <p:sp>
        <p:nvSpPr>
          <p:cNvPr id="5" name="Subtitle 2"/>
          <p:cNvSpPr>
            <a:spLocks noGrp="1"/>
          </p:cNvSpPr>
          <p:nvPr/>
        </p:nvSpPr>
        <p:spPr>
          <a:xfrm>
            <a:off x="123243" y="4016756"/>
            <a:ext cx="7420557" cy="1469644"/>
          </a:xfrm>
          <a:prstGeom prst="rect">
            <a:avLst/>
          </a:prstGeom>
        </p:spPr>
        <p:txBody>
          <a:bodyPr vert="horz" lIns="91440" tIns="45720" rIns="91440" bIns="45720" rtlCol="0">
            <a:normAutofit/>
          </a:bodyPr>
          <a:lstStyle>
            <a:lvl1pPr marL="0" indent="0" algn="l" defTabSz="685800" rtl="0" eaLnBrk="1" latinLnBrk="0" hangingPunct="1">
              <a:lnSpc>
                <a:spcPct val="150000"/>
              </a:lnSpc>
              <a:spcBef>
                <a:spcPts val="450"/>
              </a:spcBef>
              <a:buFont typeface="Arial" panose="020B0604020202020204" pitchFamily="34" charset="0"/>
              <a:buNone/>
              <a:defRPr sz="2100" kern="1200">
                <a:solidFill>
                  <a:srgbClr val="FF0000"/>
                </a:solidFill>
                <a:latin typeface="+mj-lt"/>
                <a:ea typeface="+mn-ea"/>
                <a:cs typeface="+mn-cs"/>
              </a:defRPr>
            </a:lvl1pPr>
            <a:lvl2pPr marL="342900" indent="0" algn="ctr" defTabSz="685800" rtl="0" eaLnBrk="1" latinLnBrk="0" hangingPunct="1">
              <a:lnSpc>
                <a:spcPct val="90000"/>
              </a:lnSpc>
              <a:spcBef>
                <a:spcPct val="30000"/>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ct val="30000"/>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2000" b="1" dirty="0" smtClean="0">
                <a:solidFill>
                  <a:schemeClr val="tx1"/>
                </a:solidFill>
              </a:rPr>
              <a:t>Davina Canagasabey</a:t>
            </a:r>
          </a:p>
          <a:p>
            <a:pPr>
              <a:lnSpc>
                <a:spcPct val="100000"/>
              </a:lnSpc>
              <a:spcBef>
                <a:spcPts val="0"/>
              </a:spcBef>
            </a:pPr>
            <a:endParaRPr lang="en-US" sz="1600" b="1" dirty="0" smtClean="0">
              <a:solidFill>
                <a:schemeClr val="tx1"/>
              </a:solidFill>
            </a:endParaRPr>
          </a:p>
          <a:p>
            <a:pPr>
              <a:lnSpc>
                <a:spcPct val="100000"/>
              </a:lnSpc>
              <a:spcBef>
                <a:spcPts val="0"/>
              </a:spcBef>
            </a:pPr>
            <a:r>
              <a:rPr lang="en-US" sz="1600" b="1" dirty="0" smtClean="0">
                <a:solidFill>
                  <a:schemeClr val="tx1"/>
                </a:solidFill>
              </a:rPr>
              <a:t>Program Officer—HIV </a:t>
            </a:r>
          </a:p>
          <a:p>
            <a:pPr>
              <a:lnSpc>
                <a:spcPct val="100000"/>
              </a:lnSpc>
              <a:spcBef>
                <a:spcPts val="0"/>
              </a:spcBef>
            </a:pPr>
            <a:r>
              <a:rPr lang="en-US" sz="1600" b="1" dirty="0" smtClean="0">
                <a:solidFill>
                  <a:schemeClr val="tx1"/>
                </a:solidFill>
              </a:rPr>
              <a:t>PATH</a:t>
            </a:r>
            <a:endParaRPr lang="en-US" sz="1600" b="1" dirty="0">
              <a:solidFill>
                <a:schemeClr val="tx1"/>
              </a:solidFill>
            </a:endParaRPr>
          </a:p>
        </p:txBody>
      </p:sp>
    </p:spTree>
    <p:extLst>
      <p:ext uri="{BB962C8B-B14F-4D97-AF65-F5344CB8AC3E}">
        <p14:creationId xmlns:p14="http://schemas.microsoft.com/office/powerpoint/2010/main" val="3830230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4220490" y="3235124"/>
            <a:ext cx="4722843" cy="3175489"/>
            <a:chOff x="4220490" y="3235124"/>
            <a:chExt cx="4722843" cy="3175489"/>
          </a:xfrm>
        </p:grpSpPr>
        <p:grpSp>
          <p:nvGrpSpPr>
            <p:cNvPr id="14" name="Group 13"/>
            <p:cNvGrpSpPr/>
            <p:nvPr/>
          </p:nvGrpSpPr>
          <p:grpSpPr>
            <a:xfrm>
              <a:off x="4220490" y="3235124"/>
              <a:ext cx="4722843" cy="3175489"/>
              <a:chOff x="647700" y="852488"/>
              <a:chExt cx="7848600" cy="5046868"/>
            </a:xfrm>
          </p:grpSpPr>
          <p:pic>
            <p:nvPicPr>
              <p:cNvPr id="12" name="Picture 11"/>
              <p:cNvPicPr>
                <a:picLocks noChangeAspect="1"/>
              </p:cNvPicPr>
              <p:nvPr/>
            </p:nvPicPr>
            <p:blipFill rotWithShape="1">
              <a:blip r:embed="rId3"/>
              <a:srcRect b="2060"/>
              <a:stretch/>
            </p:blipFill>
            <p:spPr>
              <a:xfrm>
                <a:off x="647700" y="852488"/>
                <a:ext cx="7848600" cy="5046868"/>
              </a:xfrm>
              <a:prstGeom prst="rect">
                <a:avLst/>
              </a:prstGeom>
            </p:spPr>
          </p:pic>
          <p:pic>
            <p:nvPicPr>
              <p:cNvPr id="13" name="Picture 12"/>
              <p:cNvPicPr>
                <a:picLocks noChangeAspect="1"/>
              </p:cNvPicPr>
              <p:nvPr/>
            </p:nvPicPr>
            <p:blipFill>
              <a:blip r:embed="rId4"/>
              <a:stretch>
                <a:fillRect/>
              </a:stretch>
            </p:blipFill>
            <p:spPr>
              <a:xfrm>
                <a:off x="647700" y="4171891"/>
                <a:ext cx="1695685" cy="1727465"/>
              </a:xfrm>
              <a:prstGeom prst="rect">
                <a:avLst/>
              </a:prstGeom>
              <a:ln>
                <a:solidFill>
                  <a:schemeClr val="tx1">
                    <a:lumMod val="50000"/>
                    <a:lumOff val="50000"/>
                  </a:schemeClr>
                </a:solidFill>
              </a:ln>
            </p:spPr>
          </p:pic>
        </p:grpSp>
        <p:grpSp>
          <p:nvGrpSpPr>
            <p:cNvPr id="20" name="Group 19"/>
            <p:cNvGrpSpPr/>
            <p:nvPr/>
          </p:nvGrpSpPr>
          <p:grpSpPr>
            <a:xfrm>
              <a:off x="6636923" y="4892266"/>
              <a:ext cx="1506779" cy="414275"/>
              <a:chOff x="6636923" y="4892266"/>
              <a:chExt cx="1506779" cy="414275"/>
            </a:xfrm>
          </p:grpSpPr>
          <p:sp>
            <p:nvSpPr>
              <p:cNvPr id="15" name="Oval 14"/>
              <p:cNvSpPr/>
              <p:nvPr/>
            </p:nvSpPr>
            <p:spPr>
              <a:xfrm>
                <a:off x="6792929" y="4896205"/>
                <a:ext cx="36576" cy="36576"/>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636923" y="4892266"/>
                <a:ext cx="445477" cy="200055"/>
              </a:xfrm>
              <a:prstGeom prst="rect">
                <a:avLst/>
              </a:prstGeom>
              <a:noFill/>
            </p:spPr>
            <p:txBody>
              <a:bodyPr wrap="square" rtlCol="0">
                <a:spAutoFit/>
              </a:bodyPr>
              <a:lstStyle/>
              <a:p>
                <a:r>
                  <a:rPr lang="en-US" sz="700" dirty="0" smtClean="0">
                    <a:latin typeface="Arial" panose="020B0604020202020204" pitchFamily="34" charset="0"/>
                    <a:cs typeface="Arial" panose="020B0604020202020204" pitchFamily="34" charset="0"/>
                  </a:rPr>
                  <a:t>Likasi</a:t>
                </a:r>
                <a:endParaRPr lang="en-US" sz="700" dirty="0">
                  <a:latin typeface="Arial" panose="020B0604020202020204" pitchFamily="34" charset="0"/>
                  <a:cs typeface="Arial" panose="020B0604020202020204" pitchFamily="34" charset="0"/>
                </a:endParaRPr>
              </a:p>
            </p:txBody>
          </p:sp>
          <p:sp>
            <p:nvSpPr>
              <p:cNvPr id="21" name="TextBox 20"/>
              <p:cNvSpPr txBox="1"/>
              <p:nvPr/>
            </p:nvSpPr>
            <p:spPr>
              <a:xfrm>
                <a:off x="7367662" y="5106486"/>
                <a:ext cx="776040" cy="200055"/>
              </a:xfrm>
              <a:prstGeom prst="rect">
                <a:avLst/>
              </a:prstGeom>
              <a:noFill/>
            </p:spPr>
            <p:txBody>
              <a:bodyPr wrap="square" rtlCol="0">
                <a:spAutoFit/>
              </a:bodyPr>
              <a:lstStyle/>
              <a:p>
                <a:r>
                  <a:rPr lang="en-US" sz="700" dirty="0" smtClean="0">
                    <a:latin typeface="Arial" panose="020B0604020202020204" pitchFamily="34" charset="0"/>
                    <a:cs typeface="Arial" panose="020B0604020202020204" pitchFamily="34" charset="0"/>
                  </a:rPr>
                  <a:t>Lubumbashi</a:t>
                </a:r>
                <a:endParaRPr lang="en-US" sz="700" dirty="0">
                  <a:latin typeface="Arial" panose="020B0604020202020204" pitchFamily="34" charset="0"/>
                  <a:cs typeface="Arial" panose="020B0604020202020204" pitchFamily="34" charset="0"/>
                </a:endParaRPr>
              </a:p>
            </p:txBody>
          </p:sp>
        </p:grpSp>
      </p:grpSp>
      <p:sp>
        <p:nvSpPr>
          <p:cNvPr id="6" name="Subtitle 2"/>
          <p:cNvSpPr txBox="1">
            <a:spLocks/>
          </p:cNvSpPr>
          <p:nvPr/>
        </p:nvSpPr>
        <p:spPr>
          <a:xfrm>
            <a:off x="4112689" y="2866814"/>
            <a:ext cx="4736834" cy="368310"/>
          </a:xfrm>
          <a:prstGeom prst="rect">
            <a:avLst/>
          </a:prstGeom>
        </p:spPr>
        <p:txBody>
          <a:bodyPr vert="horz" lIns="91440" tIns="45720" rIns="91440" bIns="45720" rtlCol="0">
            <a:normAutofit/>
          </a:bodyPr>
          <a:lstStyle>
            <a:lvl1pPr marL="0" indent="0" algn="l" defTabSz="685800" rtl="0" eaLnBrk="1" latinLnBrk="0" hangingPunct="1">
              <a:lnSpc>
                <a:spcPct val="150000"/>
              </a:lnSpc>
              <a:spcBef>
                <a:spcPts val="450"/>
              </a:spcBef>
              <a:spcAft>
                <a:spcPts val="900"/>
              </a:spcAft>
              <a:buFont typeface="Arial" panose="020B0604020202020204" pitchFamily="34" charset="0"/>
              <a:buNone/>
              <a:defRPr sz="2100" kern="1200">
                <a:solidFill>
                  <a:schemeClr val="accent5">
                    <a:lumMod val="60000"/>
                    <a:lumOff val="40000"/>
                  </a:schemeClr>
                </a:solidFill>
                <a:latin typeface="+mj-lt"/>
                <a:ea typeface="+mn-ea"/>
                <a:cs typeface="+mn-cs"/>
              </a:defRPr>
            </a:lvl1pPr>
            <a:lvl2pPr marL="342900" indent="0" algn="ctr" defTabSz="685800" rtl="0" eaLnBrk="1" latinLnBrk="0" hangingPunct="1">
              <a:lnSpc>
                <a:spcPct val="150000"/>
              </a:lnSpc>
              <a:spcBef>
                <a:spcPct val="30000"/>
              </a:spcBef>
              <a:spcAft>
                <a:spcPts val="900"/>
              </a:spcAft>
              <a:buFont typeface="Arial" panose="020B0604020202020204" pitchFamily="34" charset="0"/>
              <a:buNone/>
              <a:defRPr sz="1500" kern="1200">
                <a:solidFill>
                  <a:schemeClr val="bg1">
                    <a:lumMod val="50000"/>
                  </a:schemeClr>
                </a:solidFill>
                <a:latin typeface="+mn-lt"/>
                <a:ea typeface="+mn-ea"/>
                <a:cs typeface="+mn-cs"/>
              </a:defRPr>
            </a:lvl2pPr>
            <a:lvl3pPr marL="685800" indent="0" algn="ctr" defTabSz="685800" rtl="0" eaLnBrk="1" latinLnBrk="0" hangingPunct="1">
              <a:lnSpc>
                <a:spcPct val="150000"/>
              </a:lnSpc>
              <a:spcBef>
                <a:spcPct val="30000"/>
              </a:spcBef>
              <a:spcAft>
                <a:spcPts val="900"/>
              </a:spcAft>
              <a:buFont typeface="Arial" panose="020B0604020202020204" pitchFamily="34" charset="0"/>
              <a:buNone/>
              <a:defRPr sz="1350" kern="1200">
                <a:solidFill>
                  <a:schemeClr val="bg1">
                    <a:lumMod val="50000"/>
                  </a:schemeClr>
                </a:solidFill>
                <a:latin typeface="+mn-lt"/>
                <a:ea typeface="+mn-ea"/>
                <a:cs typeface="+mn-cs"/>
              </a:defRPr>
            </a:lvl3pPr>
            <a:lvl4pPr marL="1028700" indent="0" algn="ctr" defTabSz="685800" rtl="0" eaLnBrk="1" latinLnBrk="0" hangingPunct="1">
              <a:lnSpc>
                <a:spcPct val="150000"/>
              </a:lnSpc>
              <a:spcBef>
                <a:spcPct val="30000"/>
              </a:spcBef>
              <a:spcAft>
                <a:spcPts val="900"/>
              </a:spcAft>
              <a:buFont typeface="Arial" panose="020B0604020202020204" pitchFamily="34" charset="0"/>
              <a:buNone/>
              <a:defRPr sz="1200" kern="1200">
                <a:solidFill>
                  <a:schemeClr val="bg1">
                    <a:lumMod val="50000"/>
                  </a:schemeClr>
                </a:solidFill>
                <a:latin typeface="+mn-lt"/>
                <a:ea typeface="+mn-ea"/>
                <a:cs typeface="+mn-cs"/>
              </a:defRPr>
            </a:lvl4pPr>
            <a:lvl5pPr marL="1371600" indent="0" algn="ctr" defTabSz="685800" rtl="0" eaLnBrk="1" latinLnBrk="0" hangingPunct="1">
              <a:lnSpc>
                <a:spcPct val="150000"/>
              </a:lnSpc>
              <a:spcBef>
                <a:spcPct val="30000"/>
              </a:spcBef>
              <a:spcAft>
                <a:spcPts val="900"/>
              </a:spcAft>
              <a:buFont typeface="Arial" panose="020B0604020202020204" pitchFamily="34" charset="0"/>
              <a:buNone/>
              <a:defRPr sz="1200" kern="1200">
                <a:solidFill>
                  <a:schemeClr val="bg1">
                    <a:lumMod val="50000"/>
                  </a:schemeClr>
                </a:solidFill>
                <a:latin typeface="+mn-lt"/>
                <a:ea typeface="+mn-ea"/>
                <a:cs typeface="+mn-cs"/>
              </a:defRPr>
            </a:lvl5pPr>
            <a:lvl6pPr marL="17145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400" b="1" dirty="0" smtClean="0">
                <a:solidFill>
                  <a:schemeClr val="accent5">
                    <a:lumMod val="75000"/>
                  </a:schemeClr>
                </a:solidFill>
              </a:rPr>
              <a:t>Results: Seropositivity by health zone (January—March 2018)</a:t>
            </a:r>
          </a:p>
        </p:txBody>
      </p:sp>
      <p:sp>
        <p:nvSpPr>
          <p:cNvPr id="11" name="Title 1"/>
          <p:cNvSpPr txBox="1">
            <a:spLocks/>
          </p:cNvSpPr>
          <p:nvPr/>
        </p:nvSpPr>
        <p:spPr>
          <a:xfrm>
            <a:off x="81677" y="29024"/>
            <a:ext cx="8062025" cy="654530"/>
          </a:xfrm>
          <a:prstGeom prst="rect">
            <a:avLst/>
          </a:prstGeom>
        </p:spPr>
        <p:txBody>
          <a:bodyPr vert="horz" lIns="91440" tIns="45720" rIns="91440" bIns="45720" rtlCol="0" anchor="b">
            <a:normAutofit fontScale="82500" lnSpcReduction="10000"/>
          </a:bodyPr>
          <a:lstStyle>
            <a:lvl1pPr algn="l" defTabSz="685800" rtl="0" eaLnBrk="1" latinLnBrk="0" hangingPunct="1">
              <a:spcBef>
                <a:spcPct val="0"/>
              </a:spcBef>
              <a:buNone/>
              <a:defRPr sz="2700" kern="1200">
                <a:solidFill>
                  <a:schemeClr val="bg1"/>
                </a:solidFill>
                <a:latin typeface="+mj-lt"/>
                <a:ea typeface="+mj-ea"/>
                <a:cs typeface="+mj-cs"/>
              </a:defRPr>
            </a:lvl1pPr>
          </a:lstStyle>
          <a:p>
            <a:r>
              <a:rPr lang="en-ZA" sz="4000" b="1" dirty="0" smtClean="0"/>
              <a:t>HIV epidemic in Haut Katanga and Lualaba</a:t>
            </a:r>
            <a:endParaRPr lang="en-US" dirty="0"/>
          </a:p>
        </p:txBody>
      </p:sp>
      <p:pic>
        <p:nvPicPr>
          <p:cNvPr id="1026" name="Picture 2" descr="Map of Democratic Republic Of The Congo"/>
          <p:cNvPicPr>
            <a:picLocks noChangeAspect="1" noChangeArrowheads="1"/>
          </p:cNvPicPr>
          <p:nvPr/>
        </p:nvPicPr>
        <p:blipFill rotWithShape="1">
          <a:blip r:embed="rId5">
            <a:extLst>
              <a:ext uri="{28A0092B-C50C-407E-A947-70E740481C1C}">
                <a14:useLocalDpi xmlns:a14="http://schemas.microsoft.com/office/drawing/2010/main" val="0"/>
              </a:ext>
            </a:extLst>
          </a:blip>
          <a:srcRect l="1560" t="8934" r="1753" b="1259"/>
          <a:stretch/>
        </p:blipFill>
        <p:spPr bwMode="auto">
          <a:xfrm>
            <a:off x="246626" y="944755"/>
            <a:ext cx="3397860" cy="3377322"/>
          </a:xfrm>
          <a:prstGeom prst="rect">
            <a:avLst/>
          </a:prstGeom>
          <a:noFill/>
          <a:ln w="12700">
            <a:solidFill>
              <a:schemeClr val="accent1">
                <a:lumMod val="50000"/>
              </a:schemeClr>
            </a:solidFill>
          </a:ln>
          <a:extLst>
            <a:ext uri="{909E8E84-426E-40DD-AFC4-6F175D3DCCD1}">
              <a14:hiddenFill xmlns:a14="http://schemas.microsoft.com/office/drawing/2010/main">
                <a:solidFill>
                  <a:srgbClr val="FFFFFF"/>
                </a:solidFill>
              </a14:hiddenFill>
            </a:ext>
          </a:extLst>
        </p:spPr>
      </p:pic>
      <p:sp>
        <p:nvSpPr>
          <p:cNvPr id="2" name="Oval 1"/>
          <p:cNvSpPr/>
          <p:nvPr/>
        </p:nvSpPr>
        <p:spPr>
          <a:xfrm>
            <a:off x="2459736" y="3410712"/>
            <a:ext cx="1054989" cy="78981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a:stCxn id="2" idx="3"/>
            <a:endCxn id="7" idx="3"/>
          </p:cNvCxnSpPr>
          <p:nvPr/>
        </p:nvCxnSpPr>
        <p:spPr>
          <a:xfrm>
            <a:off x="2614236" y="4084860"/>
            <a:ext cx="2254267" cy="193613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2" idx="0"/>
            <a:endCxn id="7" idx="0"/>
          </p:cNvCxnSpPr>
          <p:nvPr/>
        </p:nvCxnSpPr>
        <p:spPr>
          <a:xfrm flipV="1">
            <a:off x="2987231" y="3118104"/>
            <a:ext cx="3594682" cy="292608"/>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4158786" y="3118104"/>
            <a:ext cx="4846253" cy="3400942"/>
            <a:chOff x="4158786" y="3027975"/>
            <a:chExt cx="4846253" cy="3491071"/>
          </a:xfrm>
        </p:grpSpPr>
        <p:pic>
          <p:nvPicPr>
            <p:cNvPr id="4" name="Picture 3"/>
            <p:cNvPicPr>
              <a:picLocks noChangeAspect="1"/>
            </p:cNvPicPr>
            <p:nvPr/>
          </p:nvPicPr>
          <p:blipFill>
            <a:blip r:embed="rId6"/>
            <a:stretch>
              <a:fillRect/>
            </a:stretch>
          </p:blipFill>
          <p:spPr>
            <a:xfrm>
              <a:off x="5240857" y="6182013"/>
              <a:ext cx="781050" cy="228600"/>
            </a:xfrm>
            <a:prstGeom prst="rect">
              <a:avLst/>
            </a:prstGeom>
          </p:spPr>
        </p:pic>
        <p:sp>
          <p:nvSpPr>
            <p:cNvPr id="7" name="Oval 6"/>
            <p:cNvSpPr/>
            <p:nvPr/>
          </p:nvSpPr>
          <p:spPr>
            <a:xfrm>
              <a:off x="4158786" y="3027975"/>
              <a:ext cx="4846253" cy="3491071"/>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TextBox 15"/>
          <p:cNvSpPr txBox="1"/>
          <p:nvPr/>
        </p:nvSpPr>
        <p:spPr>
          <a:xfrm>
            <a:off x="4158786" y="988983"/>
            <a:ext cx="4800157" cy="1477328"/>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1000"/>
              </a:spcAft>
              <a:buClrTx/>
              <a:buSzTx/>
              <a:tabLst/>
              <a:defRPr/>
            </a:pPr>
            <a:r>
              <a:rPr kumimoji="0" lang="en-US" b="0" i="0" u="none" strike="noStrike" kern="1200" cap="none" spc="0" normalizeH="0" baseline="0" noProof="0" dirty="0" smtClean="0">
                <a:ln>
                  <a:noFill/>
                </a:ln>
                <a:solidFill>
                  <a:prstClr val="black"/>
                </a:solidFill>
                <a:effectLst/>
                <a:uLnTx/>
                <a:uFillTx/>
                <a:latin typeface="Segoe UI"/>
              </a:rPr>
              <a:t>The PEPFAR-funded Integrated</a:t>
            </a:r>
            <a:r>
              <a:rPr kumimoji="0" lang="en-US" b="0" i="0" u="none" strike="noStrike" kern="1200" cap="none" spc="0" normalizeH="0" noProof="0" dirty="0" smtClean="0">
                <a:ln>
                  <a:noFill/>
                </a:ln>
                <a:solidFill>
                  <a:prstClr val="black"/>
                </a:solidFill>
                <a:effectLst/>
                <a:uLnTx/>
                <a:uFillTx/>
                <a:latin typeface="Segoe UI"/>
              </a:rPr>
              <a:t> HIV/AIDS Project in Haut Katanga and Lualaba (IHAP-HK/L) provides comprehensive HIV services </a:t>
            </a:r>
            <a:r>
              <a:rPr lang="en-US" noProof="0" dirty="0" smtClean="0">
                <a:solidFill>
                  <a:prstClr val="black"/>
                </a:solidFill>
                <a:latin typeface="Segoe UI"/>
              </a:rPr>
              <a:t>to achieve epidemic control in the Democratic Republic of the Congo (DRC). </a:t>
            </a:r>
            <a:endParaRPr kumimoji="0" lang="en-US" b="0" i="0" u="none" strike="noStrike" kern="1200" cap="none" spc="0" normalizeH="0" baseline="0" noProof="0" dirty="0" smtClean="0">
              <a:ln>
                <a:noFill/>
              </a:ln>
              <a:solidFill>
                <a:prstClr val="black"/>
              </a:solidFill>
              <a:effectLst/>
              <a:uLnTx/>
              <a:uFillTx/>
              <a:latin typeface="Segoe UI"/>
            </a:endParaRPr>
          </a:p>
        </p:txBody>
      </p:sp>
      <p:sp>
        <p:nvSpPr>
          <p:cNvPr id="17" name="TextBox 16"/>
          <p:cNvSpPr txBox="1"/>
          <p:nvPr/>
        </p:nvSpPr>
        <p:spPr>
          <a:xfrm>
            <a:off x="278562" y="4914493"/>
            <a:ext cx="2875952" cy="923330"/>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1000"/>
              </a:spcAft>
              <a:buClrTx/>
              <a:buSzTx/>
              <a:tabLst/>
              <a:defRPr/>
            </a:pPr>
            <a:r>
              <a:rPr lang="en-US" noProof="0" dirty="0" smtClean="0">
                <a:solidFill>
                  <a:prstClr val="black"/>
                </a:solidFill>
                <a:latin typeface="Segoe UI"/>
              </a:rPr>
              <a:t>IHAP-HK/L operates in 16 health zones across two provinces. </a:t>
            </a:r>
            <a:endParaRPr kumimoji="0" lang="en-US" b="0" i="0" u="none" strike="noStrike" kern="1200" cap="none" spc="0" normalizeH="0" baseline="0" noProof="0" dirty="0" smtClean="0">
              <a:ln>
                <a:noFill/>
              </a:ln>
              <a:solidFill>
                <a:prstClr val="black"/>
              </a:solidFill>
              <a:effectLst/>
              <a:uLnTx/>
              <a:uFillTx/>
              <a:latin typeface="Segoe UI"/>
            </a:endParaRPr>
          </a:p>
        </p:txBody>
      </p:sp>
      <p:sp>
        <p:nvSpPr>
          <p:cNvPr id="19" name="Oval 18"/>
          <p:cNvSpPr/>
          <p:nvPr/>
        </p:nvSpPr>
        <p:spPr>
          <a:xfrm flipH="1">
            <a:off x="7436448" y="5206514"/>
            <a:ext cx="36576" cy="36576"/>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7448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58496"/>
            <a:ext cx="8804874" cy="520430"/>
          </a:xfrm>
        </p:spPr>
        <p:txBody>
          <a:bodyPr>
            <a:noAutofit/>
          </a:bodyPr>
          <a:lstStyle/>
          <a:p>
            <a:r>
              <a:rPr lang="en-US" sz="3600" b="1" dirty="0" smtClean="0"/>
              <a:t>Complexities of finding positives</a:t>
            </a:r>
            <a:endParaRPr lang="en-US" sz="3600" b="1" dirty="0"/>
          </a:p>
        </p:txBody>
      </p:sp>
      <p:sp>
        <p:nvSpPr>
          <p:cNvPr id="5" name="TextBox 4"/>
          <p:cNvSpPr txBox="1"/>
          <p:nvPr/>
        </p:nvSpPr>
        <p:spPr>
          <a:xfrm>
            <a:off x="4402437" y="921101"/>
            <a:ext cx="3394544" cy="307777"/>
          </a:xfrm>
          <a:prstGeom prst="rect">
            <a:avLst/>
          </a:prstGeom>
          <a:noFill/>
        </p:spPr>
        <p:txBody>
          <a:bodyPr wrap="square" rtlCol="0">
            <a:spAutoFit/>
          </a:bodyPr>
          <a:lstStyle/>
          <a:p>
            <a:r>
              <a:rPr lang="en-US" sz="1400" b="1" dirty="0" smtClean="0">
                <a:solidFill>
                  <a:schemeClr val="tx2"/>
                </a:solidFill>
                <a:latin typeface="Calibri" panose="020F0502020204030204" pitchFamily="34" charset="0"/>
                <a:cs typeface="Calibri" panose="020F0502020204030204" pitchFamily="34" charset="0"/>
              </a:rPr>
              <a:t>Yield by entry point, July-September 2017</a:t>
            </a:r>
            <a:endParaRPr lang="en-US" sz="1400" b="1" dirty="0">
              <a:solidFill>
                <a:schemeClr val="tx2"/>
              </a:solidFill>
              <a:latin typeface="Calibri" panose="020F0502020204030204" pitchFamily="34" charset="0"/>
              <a:cs typeface="Calibri" panose="020F0502020204030204" pitchFamily="34" charset="0"/>
            </a:endParaRPr>
          </a:p>
        </p:txBody>
      </p:sp>
      <p:sp>
        <p:nvSpPr>
          <p:cNvPr id="7" name="Content Placeholder 1"/>
          <p:cNvSpPr txBox="1">
            <a:spLocks/>
          </p:cNvSpPr>
          <p:nvPr/>
        </p:nvSpPr>
        <p:spPr>
          <a:xfrm>
            <a:off x="695956" y="4161022"/>
            <a:ext cx="2935994" cy="1740278"/>
          </a:xfrm>
          <a:prstGeom prst="rect">
            <a:avLst/>
          </a:prstGeom>
        </p:spPr>
        <p:txBody>
          <a:bodyPr vert="horz" lIns="91440" tIns="45720" rIns="91440" bIns="45720" rtlCol="0">
            <a:normAutofit lnSpcReduction="10000"/>
          </a:bodyPr>
          <a:lstStyle>
            <a:lvl1pPr marL="0" indent="0" algn="l" defTabSz="685800" rtl="0" eaLnBrk="1" latinLnBrk="0" hangingPunct="1">
              <a:lnSpc>
                <a:spcPct val="150000"/>
              </a:lnSpc>
              <a:spcBef>
                <a:spcPct val="30000"/>
              </a:spcBef>
              <a:spcAft>
                <a:spcPts val="900"/>
              </a:spcAft>
              <a:buFont typeface="Arial" panose="020B0604020202020204" pitchFamily="34" charset="0"/>
              <a:buNone/>
              <a:defRPr sz="1200" kern="1200">
                <a:solidFill>
                  <a:schemeClr val="bg1">
                    <a:lumMod val="50000"/>
                  </a:schemeClr>
                </a:solidFill>
                <a:latin typeface="+mn-lt"/>
                <a:ea typeface="+mn-ea"/>
                <a:cs typeface="+mn-cs"/>
              </a:defRPr>
            </a:lvl1pPr>
            <a:lvl2pPr marL="514350" indent="-171450" algn="l" defTabSz="685800" rtl="0" eaLnBrk="1" latinLnBrk="0" hangingPunct="1">
              <a:lnSpc>
                <a:spcPct val="150000"/>
              </a:lnSpc>
              <a:spcBef>
                <a:spcPct val="30000"/>
              </a:spcBef>
              <a:spcAft>
                <a:spcPts val="900"/>
              </a:spcAft>
              <a:buFont typeface="Arial" panose="020B0604020202020204" pitchFamily="34" charset="0"/>
              <a:buChar char="•"/>
              <a:defRPr sz="1050" kern="1200">
                <a:solidFill>
                  <a:schemeClr val="bg1">
                    <a:lumMod val="50000"/>
                  </a:schemeClr>
                </a:solidFill>
                <a:latin typeface="+mn-lt"/>
                <a:ea typeface="+mn-ea"/>
                <a:cs typeface="+mn-cs"/>
              </a:defRPr>
            </a:lvl2pPr>
            <a:lvl3pPr marL="857250" indent="-171450" algn="l" defTabSz="685800" rtl="0" eaLnBrk="1" latinLnBrk="0" hangingPunct="1">
              <a:lnSpc>
                <a:spcPct val="150000"/>
              </a:lnSpc>
              <a:spcBef>
                <a:spcPct val="30000"/>
              </a:spcBef>
              <a:spcAft>
                <a:spcPts val="900"/>
              </a:spcAft>
              <a:buFont typeface="Arial" panose="020B0604020202020204" pitchFamily="34" charset="0"/>
              <a:buChar char="•"/>
              <a:defRPr sz="900" kern="1200">
                <a:solidFill>
                  <a:schemeClr val="bg1">
                    <a:lumMod val="50000"/>
                  </a:schemeClr>
                </a:solidFill>
                <a:latin typeface="+mn-lt"/>
                <a:ea typeface="+mn-ea"/>
                <a:cs typeface="+mn-cs"/>
              </a:defRPr>
            </a:lvl3pPr>
            <a:lvl4pPr marL="1200150" indent="-171450" algn="l" defTabSz="685800" rtl="0" eaLnBrk="1" latinLnBrk="0" hangingPunct="1">
              <a:lnSpc>
                <a:spcPct val="150000"/>
              </a:lnSpc>
              <a:spcBef>
                <a:spcPct val="30000"/>
              </a:spcBef>
              <a:spcAft>
                <a:spcPts val="900"/>
              </a:spcAft>
              <a:buFont typeface="Arial" panose="020B0604020202020204" pitchFamily="34" charset="0"/>
              <a:buChar char="•"/>
              <a:defRPr sz="825" kern="1200">
                <a:solidFill>
                  <a:schemeClr val="bg1">
                    <a:lumMod val="50000"/>
                  </a:schemeClr>
                </a:solidFill>
                <a:latin typeface="+mn-lt"/>
                <a:ea typeface="+mn-ea"/>
                <a:cs typeface="+mn-cs"/>
              </a:defRPr>
            </a:lvl4pPr>
            <a:lvl5pPr marL="1543050" indent="-171450" algn="l" defTabSz="685800" rtl="0" eaLnBrk="1" latinLnBrk="0" hangingPunct="1">
              <a:lnSpc>
                <a:spcPct val="150000"/>
              </a:lnSpc>
              <a:spcBef>
                <a:spcPct val="30000"/>
              </a:spcBef>
              <a:spcAft>
                <a:spcPts val="900"/>
              </a:spcAft>
              <a:buFont typeface="Arial" panose="020B0604020202020204" pitchFamily="34" charset="0"/>
              <a:buChar char="•"/>
              <a:defRPr sz="825" kern="1200">
                <a:solidFill>
                  <a:schemeClr val="bg1">
                    <a:lumMod val="50000"/>
                  </a:schemeClr>
                </a:solidFill>
                <a:latin typeface="+mn-lt"/>
                <a:ea typeface="+mn-ea"/>
                <a:cs typeface="+mn-cs"/>
              </a:defRPr>
            </a:lvl5pPr>
            <a:lvl6pPr marL="18859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9pPr>
          </a:lstStyle>
          <a:p>
            <a:pPr algn="ctr">
              <a:lnSpc>
                <a:spcPct val="100000"/>
              </a:lnSpc>
              <a:spcBef>
                <a:spcPts val="500"/>
              </a:spcBef>
              <a:spcAft>
                <a:spcPts val="1000"/>
              </a:spcAft>
            </a:pPr>
            <a:r>
              <a:rPr lang="en-US" sz="1800" b="1" i="1" dirty="0" smtClean="0">
                <a:solidFill>
                  <a:srgbClr val="C00000"/>
                </a:solidFill>
              </a:rPr>
              <a:t>IHAP-HK/L introduced index case testing in June 2017 to improve facility-level case finding</a:t>
            </a:r>
            <a:r>
              <a:rPr lang="en-US" sz="1800" b="1" i="1" dirty="0">
                <a:solidFill>
                  <a:srgbClr val="C00000"/>
                </a:solidFill>
              </a:rPr>
              <a:t> </a:t>
            </a:r>
            <a:r>
              <a:rPr lang="en-US" sz="1800" b="1" i="1" dirty="0" smtClean="0">
                <a:solidFill>
                  <a:srgbClr val="C00000"/>
                </a:solidFill>
              </a:rPr>
              <a:t>and increase testing efficiency.</a:t>
            </a:r>
          </a:p>
          <a:p>
            <a:pPr marL="171450" indent="-171450" algn="ctr">
              <a:lnSpc>
                <a:spcPct val="100000"/>
              </a:lnSpc>
              <a:spcBef>
                <a:spcPts val="500"/>
              </a:spcBef>
              <a:spcAft>
                <a:spcPts val="1000"/>
              </a:spcAft>
              <a:buFont typeface="Arial" panose="020B0604020202020204" pitchFamily="34" charset="0"/>
              <a:buChar char="•"/>
            </a:pPr>
            <a:endParaRPr lang="en-US" sz="2000" dirty="0" smtClean="0">
              <a:solidFill>
                <a:schemeClr val="tx1"/>
              </a:solidFill>
            </a:endParaRPr>
          </a:p>
        </p:txBody>
      </p:sp>
      <p:pic>
        <p:nvPicPr>
          <p:cNvPr id="13" name="Picture 12"/>
          <p:cNvPicPr>
            <a:picLocks noChangeAspect="1"/>
          </p:cNvPicPr>
          <p:nvPr/>
        </p:nvPicPr>
        <p:blipFill rotWithShape="1">
          <a:blip r:embed="rId3"/>
          <a:srcRect l="4326"/>
          <a:stretch/>
        </p:blipFill>
        <p:spPr>
          <a:xfrm>
            <a:off x="4247534" y="1318505"/>
            <a:ext cx="4557339" cy="4846320"/>
          </a:xfrm>
          <a:prstGeom prst="rect">
            <a:avLst/>
          </a:prstGeom>
        </p:spPr>
      </p:pic>
      <p:sp>
        <p:nvSpPr>
          <p:cNvPr id="6" name="Oval 5"/>
          <p:cNvSpPr/>
          <p:nvPr/>
        </p:nvSpPr>
        <p:spPr>
          <a:xfrm>
            <a:off x="5319779" y="1568275"/>
            <a:ext cx="3687853" cy="600364"/>
          </a:xfrm>
          <a:prstGeom prst="ellipse">
            <a:avLst/>
          </a:prstGeom>
          <a:no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p:cNvSpPr txBox="1"/>
          <p:nvPr/>
        </p:nvSpPr>
        <p:spPr>
          <a:xfrm>
            <a:off x="310896" y="921101"/>
            <a:ext cx="3733879" cy="2718693"/>
          </a:xfrm>
          <a:prstGeom prst="rect">
            <a:avLst/>
          </a:prstGeom>
          <a:noFill/>
        </p:spPr>
        <p:txBody>
          <a:bodyPr wrap="square" rtlCol="0">
            <a:spAutoFit/>
          </a:bodyPr>
          <a:lstStyle/>
          <a:p>
            <a:pPr>
              <a:spcAft>
                <a:spcPts val="800"/>
              </a:spcAft>
            </a:pPr>
            <a:r>
              <a:rPr lang="en-US" dirty="0" smtClean="0"/>
              <a:t>From April through June 2017</a:t>
            </a:r>
          </a:p>
          <a:p>
            <a:pPr marL="285750" indent="-285750">
              <a:spcAft>
                <a:spcPts val="800"/>
              </a:spcAft>
              <a:buFont typeface="Arial" panose="020B0604020202020204" pitchFamily="34" charset="0"/>
              <a:buChar char="•"/>
            </a:pPr>
            <a:r>
              <a:rPr lang="en-US" dirty="0" smtClean="0"/>
              <a:t>50,098 individuals tested for HIV across all entry points. </a:t>
            </a:r>
          </a:p>
          <a:p>
            <a:pPr marL="285750" indent="-285750">
              <a:spcAft>
                <a:spcPts val="800"/>
              </a:spcAft>
              <a:buFont typeface="Arial" panose="020B0604020202020204" pitchFamily="34" charset="0"/>
              <a:buChar char="•"/>
            </a:pPr>
            <a:r>
              <a:rPr lang="en-US" dirty="0" smtClean="0"/>
              <a:t>2,061 identified HIV-positive (4.1%).</a:t>
            </a:r>
          </a:p>
          <a:p>
            <a:pPr marL="285750" indent="-285750">
              <a:spcAft>
                <a:spcPts val="800"/>
              </a:spcAft>
              <a:buFont typeface="Arial" panose="020B0604020202020204" pitchFamily="34" charset="0"/>
              <a:buChar char="•"/>
            </a:pPr>
            <a:r>
              <a:rPr lang="en-US" dirty="0" smtClean="0"/>
              <a:t>4.9% yield in Lualaba versus 3.8% in Haut Katanga. </a:t>
            </a:r>
          </a:p>
          <a:p>
            <a:pPr marL="285750" indent="-285750">
              <a:spcAft>
                <a:spcPts val="800"/>
              </a:spcAft>
              <a:buFont typeface="Arial" panose="020B0604020202020204" pitchFamily="34" charset="0"/>
              <a:buChar char="•"/>
            </a:pPr>
            <a:r>
              <a:rPr lang="en-US" dirty="0" smtClean="0"/>
              <a:t>90% linkage to treatment. </a:t>
            </a:r>
            <a:endParaRPr lang="en-US" dirty="0"/>
          </a:p>
        </p:txBody>
      </p:sp>
      <p:sp>
        <p:nvSpPr>
          <p:cNvPr id="4" name="TextBox 3"/>
          <p:cNvSpPr txBox="1"/>
          <p:nvPr/>
        </p:nvSpPr>
        <p:spPr>
          <a:xfrm>
            <a:off x="4937723" y="6164825"/>
            <a:ext cx="3491902" cy="338554"/>
          </a:xfrm>
          <a:prstGeom prst="rect">
            <a:avLst/>
          </a:prstGeom>
          <a:noFill/>
        </p:spPr>
        <p:txBody>
          <a:bodyPr wrap="square" rtlCol="0">
            <a:spAutoFit/>
          </a:bodyPr>
          <a:lstStyle/>
          <a:p>
            <a:r>
              <a:rPr lang="en-US" sz="800" i="1" dirty="0" smtClean="0">
                <a:solidFill>
                  <a:schemeClr val="bg2">
                    <a:lumMod val="50000"/>
                  </a:schemeClr>
                </a:solidFill>
              </a:rPr>
              <a:t>Abbreviations: ANC—antenatal care; PITC—provider initiated counseling and testing; TB--tuberculosis</a:t>
            </a:r>
            <a:endParaRPr lang="en-US" sz="800" i="1" dirty="0">
              <a:solidFill>
                <a:schemeClr val="bg2">
                  <a:lumMod val="50000"/>
                </a:schemeClr>
              </a:solidFill>
            </a:endParaRPr>
          </a:p>
        </p:txBody>
      </p:sp>
    </p:spTree>
    <p:extLst>
      <p:ext uri="{BB962C8B-B14F-4D97-AF65-F5344CB8AC3E}">
        <p14:creationId xmlns:p14="http://schemas.microsoft.com/office/powerpoint/2010/main" val="1500357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01137" y="1398117"/>
            <a:ext cx="3388210" cy="4364974"/>
          </a:xfrm>
        </p:spPr>
        <p:txBody>
          <a:bodyPr>
            <a:normAutofit/>
          </a:bodyPr>
          <a:lstStyle/>
          <a:p>
            <a:pPr marL="401638" indent="-401638">
              <a:lnSpc>
                <a:spcPct val="100000"/>
              </a:lnSpc>
              <a:buFont typeface="+mj-lt"/>
              <a:buAutoNum type="arabicPeriod"/>
            </a:pPr>
            <a:r>
              <a:rPr lang="fr-FR" sz="2000" dirty="0" smtClean="0">
                <a:solidFill>
                  <a:schemeClr val="tx1"/>
                </a:solidFill>
              </a:rPr>
              <a:t>Enhance provider  </a:t>
            </a:r>
            <a:r>
              <a:rPr lang="en-US" sz="2000" dirty="0" smtClean="0">
                <a:solidFill>
                  <a:schemeClr val="tx1"/>
                </a:solidFill>
              </a:rPr>
              <a:t>understanding</a:t>
            </a:r>
            <a:r>
              <a:rPr lang="fr-FR" sz="2000" dirty="0" smtClean="0">
                <a:solidFill>
                  <a:schemeClr val="tx1"/>
                </a:solidFill>
              </a:rPr>
              <a:t> of index case testing</a:t>
            </a:r>
            <a:r>
              <a:rPr lang="fr-FR" sz="2000" dirty="0">
                <a:solidFill>
                  <a:schemeClr val="tx1"/>
                </a:solidFill>
              </a:rPr>
              <a:t> </a:t>
            </a:r>
            <a:r>
              <a:rPr lang="fr-FR" sz="2000" dirty="0" smtClean="0">
                <a:solidFill>
                  <a:schemeClr val="tx1"/>
                </a:solidFill>
              </a:rPr>
              <a:t>and optimal targeting. </a:t>
            </a:r>
          </a:p>
          <a:p>
            <a:pPr marL="401638" indent="-401638">
              <a:lnSpc>
                <a:spcPct val="100000"/>
              </a:lnSpc>
              <a:buFont typeface="+mj-lt"/>
              <a:buAutoNum type="arabicPeriod"/>
            </a:pPr>
            <a:r>
              <a:rPr lang="fr-FR" sz="2000" dirty="0" smtClean="0">
                <a:solidFill>
                  <a:schemeClr val="tx1"/>
                </a:solidFill>
              </a:rPr>
              <a:t>Use </a:t>
            </a:r>
            <a:r>
              <a:rPr lang="fr-FR" sz="2000" dirty="0" err="1" smtClean="0">
                <a:solidFill>
                  <a:schemeClr val="tx1"/>
                </a:solidFill>
              </a:rPr>
              <a:t>family</a:t>
            </a:r>
            <a:r>
              <a:rPr lang="fr-FR" sz="2000" dirty="0" smtClean="0">
                <a:solidFill>
                  <a:schemeClr val="tx1"/>
                </a:solidFill>
              </a:rPr>
              <a:t> </a:t>
            </a:r>
            <a:r>
              <a:rPr lang="fr-FR" sz="2000" dirty="0" err="1" smtClean="0">
                <a:solidFill>
                  <a:schemeClr val="tx1"/>
                </a:solidFill>
              </a:rPr>
              <a:t>tree</a:t>
            </a:r>
            <a:r>
              <a:rPr lang="fr-FR" sz="2000" dirty="0" smtClean="0">
                <a:solidFill>
                  <a:schemeClr val="tx1"/>
                </a:solidFill>
              </a:rPr>
              <a:t> </a:t>
            </a:r>
            <a:r>
              <a:rPr lang="fr-FR" sz="2000" dirty="0" err="1" smtClean="0">
                <a:solidFill>
                  <a:schemeClr val="tx1"/>
                </a:solidFill>
              </a:rPr>
              <a:t>forms</a:t>
            </a:r>
            <a:r>
              <a:rPr lang="fr-FR" sz="2000" dirty="0" smtClean="0">
                <a:solidFill>
                  <a:schemeClr val="tx1"/>
                </a:solidFill>
              </a:rPr>
              <a:t> to </a:t>
            </a:r>
            <a:r>
              <a:rPr lang="fr-FR" sz="2000" dirty="0" err="1" smtClean="0">
                <a:solidFill>
                  <a:schemeClr val="tx1"/>
                </a:solidFill>
              </a:rPr>
              <a:t>track</a:t>
            </a:r>
            <a:r>
              <a:rPr lang="fr-FR" sz="2000" dirty="0" smtClean="0">
                <a:solidFill>
                  <a:schemeClr val="tx1"/>
                </a:solidFill>
              </a:rPr>
              <a:t> </a:t>
            </a:r>
            <a:r>
              <a:rPr lang="fr-FR" sz="2000" dirty="0" err="1" smtClean="0">
                <a:solidFill>
                  <a:schemeClr val="tx1"/>
                </a:solidFill>
              </a:rPr>
              <a:t>partners</a:t>
            </a:r>
            <a:r>
              <a:rPr lang="fr-FR" sz="2000" dirty="0" smtClean="0">
                <a:solidFill>
                  <a:schemeClr val="tx1"/>
                </a:solidFill>
              </a:rPr>
              <a:t> and </a:t>
            </a:r>
            <a:r>
              <a:rPr lang="fr-FR" sz="2000" dirty="0" err="1" smtClean="0">
                <a:solidFill>
                  <a:schemeClr val="tx1"/>
                </a:solidFill>
              </a:rPr>
              <a:t>children</a:t>
            </a:r>
            <a:r>
              <a:rPr lang="fr-FR" sz="2000" dirty="0" smtClean="0">
                <a:solidFill>
                  <a:schemeClr val="tx1"/>
                </a:solidFill>
              </a:rPr>
              <a:t> of PLHIV for testing. </a:t>
            </a:r>
          </a:p>
          <a:p>
            <a:pPr marL="401638" indent="-401638">
              <a:lnSpc>
                <a:spcPct val="100000"/>
              </a:lnSpc>
              <a:buFont typeface="+mj-lt"/>
              <a:buAutoNum type="arabicPeriod"/>
            </a:pPr>
            <a:r>
              <a:rPr lang="fr-FR" sz="2000" dirty="0" err="1" smtClean="0">
                <a:solidFill>
                  <a:schemeClr val="tx1"/>
                </a:solidFill>
              </a:rPr>
              <a:t>Expand</a:t>
            </a:r>
            <a:r>
              <a:rPr lang="fr-FR" sz="2000" dirty="0" smtClean="0">
                <a:solidFill>
                  <a:schemeClr val="tx1"/>
                </a:solidFill>
              </a:rPr>
              <a:t> HIV testing </a:t>
            </a:r>
            <a:r>
              <a:rPr lang="en-US" sz="2000" dirty="0" smtClean="0">
                <a:solidFill>
                  <a:schemeClr val="tx1"/>
                </a:solidFill>
              </a:rPr>
              <a:t>services</a:t>
            </a:r>
            <a:r>
              <a:rPr lang="fr-FR" sz="2000" dirty="0" smtClean="0">
                <a:solidFill>
                  <a:schemeClr val="tx1"/>
                </a:solidFill>
              </a:rPr>
              <a:t> at </a:t>
            </a:r>
            <a:r>
              <a:rPr lang="fr-FR" sz="2000" dirty="0" err="1" smtClean="0">
                <a:solidFill>
                  <a:schemeClr val="tx1"/>
                </a:solidFill>
              </a:rPr>
              <a:t>community-level</a:t>
            </a:r>
            <a:r>
              <a:rPr lang="fr-FR" sz="2000" dirty="0">
                <a:solidFill>
                  <a:schemeClr val="tx1"/>
                </a:solidFill>
              </a:rPr>
              <a:t> </a:t>
            </a:r>
            <a:r>
              <a:rPr lang="fr-FR" sz="2000" dirty="0" smtClean="0">
                <a:solidFill>
                  <a:schemeClr val="tx1"/>
                </a:solidFill>
              </a:rPr>
              <a:t>(</a:t>
            </a:r>
            <a:r>
              <a:rPr lang="fr-FR" sz="2000" dirty="0" err="1" smtClean="0">
                <a:solidFill>
                  <a:schemeClr val="tx1"/>
                </a:solidFill>
              </a:rPr>
              <a:t>e.g</a:t>
            </a:r>
            <a:r>
              <a:rPr lang="fr-FR" sz="2000" dirty="0" smtClean="0">
                <a:solidFill>
                  <a:schemeClr val="tx1"/>
                </a:solidFill>
              </a:rPr>
              <a:t>., </a:t>
            </a:r>
            <a:r>
              <a:rPr lang="fr-FR" sz="2000" dirty="0" err="1" smtClean="0">
                <a:solidFill>
                  <a:schemeClr val="tx1"/>
                </a:solidFill>
              </a:rPr>
              <a:t>PoDi</a:t>
            </a:r>
            <a:r>
              <a:rPr lang="fr-FR" sz="2000" dirty="0" smtClean="0">
                <a:solidFill>
                  <a:schemeClr val="tx1"/>
                </a:solidFill>
              </a:rPr>
              <a:t>+ sites, PLHIV support groups). </a:t>
            </a:r>
          </a:p>
          <a:p>
            <a:pPr marL="228600" indent="-228600">
              <a:lnSpc>
                <a:spcPct val="100000"/>
              </a:lnSpc>
              <a:buFont typeface="+mj-lt"/>
              <a:buAutoNum type="arabicPeriod"/>
            </a:pPr>
            <a:endParaRPr lang="en-US" sz="2400" b="1" dirty="0">
              <a:solidFill>
                <a:schemeClr val="tx1"/>
              </a:solidFill>
              <a:latin typeface="Arial Narrow" panose="020B0606020202030204" pitchFamily="34" charset="0"/>
            </a:endParaRPr>
          </a:p>
        </p:txBody>
      </p:sp>
      <p:pic>
        <p:nvPicPr>
          <p:cNvPr id="10" name="Picture 9"/>
          <p:cNvPicPr>
            <a:picLocks noChangeAspect="1"/>
          </p:cNvPicPr>
          <p:nvPr/>
        </p:nvPicPr>
        <p:blipFill>
          <a:blip r:embed="rId3"/>
          <a:stretch>
            <a:fillRect/>
          </a:stretch>
        </p:blipFill>
        <p:spPr>
          <a:xfrm rot="20795981">
            <a:off x="564646" y="1465600"/>
            <a:ext cx="4085489" cy="4251960"/>
          </a:xfrm>
          <a:prstGeom prst="rect">
            <a:avLst/>
          </a:prstGeom>
          <a:ln>
            <a:solidFill>
              <a:schemeClr val="accent1">
                <a:lumMod val="50000"/>
              </a:schemeClr>
            </a:solidFill>
          </a:ln>
        </p:spPr>
      </p:pic>
      <p:sp>
        <p:nvSpPr>
          <p:cNvPr id="3" name="Title 2"/>
          <p:cNvSpPr>
            <a:spLocks noGrp="1"/>
          </p:cNvSpPr>
          <p:nvPr>
            <p:ph type="title"/>
          </p:nvPr>
        </p:nvSpPr>
        <p:spPr/>
        <p:txBody>
          <a:bodyPr>
            <a:normAutofit fontScale="90000"/>
          </a:bodyPr>
          <a:lstStyle/>
          <a:p>
            <a:r>
              <a:rPr lang="en-US" sz="3600" b="1" dirty="0" smtClean="0"/>
              <a:t>Strategies to improve index case testing yield</a:t>
            </a:r>
            <a:endParaRPr lang="en-US" sz="3600" b="1" dirty="0"/>
          </a:p>
        </p:txBody>
      </p:sp>
      <p:pic>
        <p:nvPicPr>
          <p:cNvPr id="8" name="Picture 7"/>
          <p:cNvPicPr>
            <a:picLocks noChangeAspect="1"/>
          </p:cNvPicPr>
          <p:nvPr/>
        </p:nvPicPr>
        <p:blipFill>
          <a:blip r:embed="rId4"/>
          <a:stretch>
            <a:fillRect/>
          </a:stretch>
        </p:blipFill>
        <p:spPr>
          <a:xfrm>
            <a:off x="1014876" y="1292877"/>
            <a:ext cx="3653682" cy="4251072"/>
          </a:xfrm>
          <a:prstGeom prst="rect">
            <a:avLst/>
          </a:prstGeom>
          <a:ln>
            <a:solidFill>
              <a:schemeClr val="accent1">
                <a:lumMod val="50000"/>
              </a:schemeClr>
            </a:solidFill>
          </a:ln>
        </p:spPr>
      </p:pic>
      <p:pic>
        <p:nvPicPr>
          <p:cNvPr id="9" name="Picture 8"/>
          <p:cNvPicPr>
            <a:picLocks noChangeAspect="1"/>
          </p:cNvPicPr>
          <p:nvPr/>
        </p:nvPicPr>
        <p:blipFill>
          <a:blip r:embed="rId4"/>
          <a:stretch>
            <a:fillRect/>
          </a:stretch>
        </p:blipFill>
        <p:spPr>
          <a:xfrm rot="1057901">
            <a:off x="1480508" y="1455068"/>
            <a:ext cx="3653682" cy="4251072"/>
          </a:xfrm>
          <a:prstGeom prst="rect">
            <a:avLst/>
          </a:prstGeom>
          <a:ln>
            <a:solidFill>
              <a:schemeClr val="accent1">
                <a:lumMod val="50000"/>
              </a:schemeClr>
            </a:solidFill>
          </a:ln>
        </p:spPr>
      </p:pic>
    </p:spTree>
    <p:extLst>
      <p:ext uri="{BB962C8B-B14F-4D97-AF65-F5344CB8AC3E}">
        <p14:creationId xmlns:p14="http://schemas.microsoft.com/office/powerpoint/2010/main" val="1017936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extLst>
              <p:ext uri="{D42A27DB-BD31-4B8C-83A1-F6EECF244321}">
                <p14:modId xmlns:p14="http://schemas.microsoft.com/office/powerpoint/2010/main" val="1984721416"/>
              </p:ext>
            </p:extLst>
          </p:nvPr>
        </p:nvGraphicFramePr>
        <p:xfrm>
          <a:off x="664334" y="1291723"/>
          <a:ext cx="7443345" cy="3789676"/>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txBox="1">
            <a:spLocks/>
          </p:cNvSpPr>
          <p:nvPr/>
        </p:nvSpPr>
        <p:spPr>
          <a:xfrm>
            <a:off x="33358" y="1"/>
            <a:ext cx="9110642" cy="683412"/>
          </a:xfrm>
          <a:prstGeom prst="rect">
            <a:avLst/>
          </a:prstGeom>
        </p:spPr>
        <p:txBody>
          <a:bodyPr vert="horz" lIns="91440" tIns="45720" rIns="91440" bIns="45720" rtlCol="0" anchor="b">
            <a:normAutofit fontScale="82500" lnSpcReduction="10000"/>
          </a:bodyPr>
          <a:lstStyle>
            <a:lvl1pPr algn="l" defTabSz="685800" rtl="0" eaLnBrk="1" latinLnBrk="0" hangingPunct="1">
              <a:spcBef>
                <a:spcPct val="0"/>
              </a:spcBef>
              <a:buNone/>
              <a:defRPr sz="2700" kern="1200">
                <a:solidFill>
                  <a:schemeClr val="bg1"/>
                </a:solidFill>
                <a:latin typeface="+mj-lt"/>
                <a:ea typeface="+mj-ea"/>
                <a:cs typeface="+mj-cs"/>
              </a:defRPr>
            </a:lvl1pPr>
          </a:lstStyle>
          <a:p>
            <a:pPr lvl="0">
              <a:defRPr/>
            </a:pPr>
            <a:r>
              <a:rPr lang="en-ZA" sz="3400" b="1" dirty="0">
                <a:solidFill>
                  <a:prstClr val="white"/>
                </a:solidFill>
              </a:rPr>
              <a:t>Index </a:t>
            </a:r>
            <a:r>
              <a:rPr lang="en-ZA" sz="3400" b="1" dirty="0" smtClean="0">
                <a:solidFill>
                  <a:prstClr val="white"/>
                </a:solidFill>
              </a:rPr>
              <a:t>testing: Results from July 2017 through May 2018</a:t>
            </a:r>
            <a:endParaRPr lang="en-US" sz="3400" dirty="0">
              <a:solidFill>
                <a:prstClr val="white"/>
              </a:solidFill>
            </a:endParaRPr>
          </a:p>
        </p:txBody>
      </p:sp>
      <p:sp>
        <p:nvSpPr>
          <p:cNvPr id="8" name="Subtitle 2"/>
          <p:cNvSpPr txBox="1">
            <a:spLocks/>
          </p:cNvSpPr>
          <p:nvPr/>
        </p:nvSpPr>
        <p:spPr>
          <a:xfrm>
            <a:off x="33358" y="847314"/>
            <a:ext cx="8670804" cy="376116"/>
          </a:xfrm>
          <a:prstGeom prst="rect">
            <a:avLst/>
          </a:prstGeom>
        </p:spPr>
        <p:txBody>
          <a:bodyPr vert="horz" lIns="91440" tIns="45720" rIns="91440" bIns="45720" rtlCol="0">
            <a:normAutofit/>
          </a:bodyPr>
          <a:lstStyle>
            <a:lvl1pPr marL="0" indent="0" algn="l" defTabSz="685800" rtl="0" eaLnBrk="1" latinLnBrk="0" hangingPunct="1">
              <a:lnSpc>
                <a:spcPct val="150000"/>
              </a:lnSpc>
              <a:spcBef>
                <a:spcPts val="450"/>
              </a:spcBef>
              <a:spcAft>
                <a:spcPts val="900"/>
              </a:spcAft>
              <a:buFont typeface="Arial" panose="020B0604020202020204" pitchFamily="34" charset="0"/>
              <a:buNone/>
              <a:defRPr sz="2100" kern="1200">
                <a:solidFill>
                  <a:schemeClr val="accent5">
                    <a:lumMod val="60000"/>
                    <a:lumOff val="40000"/>
                  </a:schemeClr>
                </a:solidFill>
                <a:latin typeface="+mj-lt"/>
                <a:ea typeface="+mn-ea"/>
                <a:cs typeface="+mn-cs"/>
              </a:defRPr>
            </a:lvl1pPr>
            <a:lvl2pPr marL="342900" indent="0" algn="ctr" defTabSz="685800" rtl="0" eaLnBrk="1" latinLnBrk="0" hangingPunct="1">
              <a:lnSpc>
                <a:spcPct val="150000"/>
              </a:lnSpc>
              <a:spcBef>
                <a:spcPct val="30000"/>
              </a:spcBef>
              <a:spcAft>
                <a:spcPts val="900"/>
              </a:spcAft>
              <a:buFont typeface="Arial" panose="020B0604020202020204" pitchFamily="34" charset="0"/>
              <a:buNone/>
              <a:defRPr sz="1500" kern="1200">
                <a:solidFill>
                  <a:schemeClr val="bg1">
                    <a:lumMod val="50000"/>
                  </a:schemeClr>
                </a:solidFill>
                <a:latin typeface="+mn-lt"/>
                <a:ea typeface="+mn-ea"/>
                <a:cs typeface="+mn-cs"/>
              </a:defRPr>
            </a:lvl2pPr>
            <a:lvl3pPr marL="685800" indent="0" algn="ctr" defTabSz="685800" rtl="0" eaLnBrk="1" latinLnBrk="0" hangingPunct="1">
              <a:lnSpc>
                <a:spcPct val="150000"/>
              </a:lnSpc>
              <a:spcBef>
                <a:spcPct val="30000"/>
              </a:spcBef>
              <a:spcAft>
                <a:spcPts val="900"/>
              </a:spcAft>
              <a:buFont typeface="Arial" panose="020B0604020202020204" pitchFamily="34" charset="0"/>
              <a:buNone/>
              <a:defRPr sz="1350" kern="1200">
                <a:solidFill>
                  <a:schemeClr val="bg1">
                    <a:lumMod val="50000"/>
                  </a:schemeClr>
                </a:solidFill>
                <a:latin typeface="+mn-lt"/>
                <a:ea typeface="+mn-ea"/>
                <a:cs typeface="+mn-cs"/>
              </a:defRPr>
            </a:lvl3pPr>
            <a:lvl4pPr marL="1028700" indent="0" algn="ctr" defTabSz="685800" rtl="0" eaLnBrk="1" latinLnBrk="0" hangingPunct="1">
              <a:lnSpc>
                <a:spcPct val="150000"/>
              </a:lnSpc>
              <a:spcBef>
                <a:spcPct val="30000"/>
              </a:spcBef>
              <a:spcAft>
                <a:spcPts val="900"/>
              </a:spcAft>
              <a:buFont typeface="Arial" panose="020B0604020202020204" pitchFamily="34" charset="0"/>
              <a:buNone/>
              <a:defRPr sz="1200" kern="1200">
                <a:solidFill>
                  <a:schemeClr val="bg1">
                    <a:lumMod val="50000"/>
                  </a:schemeClr>
                </a:solidFill>
                <a:latin typeface="+mn-lt"/>
                <a:ea typeface="+mn-ea"/>
                <a:cs typeface="+mn-cs"/>
              </a:defRPr>
            </a:lvl4pPr>
            <a:lvl5pPr marL="1371600" indent="0" algn="ctr" defTabSz="685800" rtl="0" eaLnBrk="1" latinLnBrk="0" hangingPunct="1">
              <a:lnSpc>
                <a:spcPct val="150000"/>
              </a:lnSpc>
              <a:spcBef>
                <a:spcPct val="30000"/>
              </a:spcBef>
              <a:spcAft>
                <a:spcPts val="900"/>
              </a:spcAft>
              <a:buFont typeface="Arial" panose="020B0604020202020204" pitchFamily="34" charset="0"/>
              <a:buNone/>
              <a:defRPr sz="1200" kern="1200">
                <a:solidFill>
                  <a:schemeClr val="bg1">
                    <a:lumMod val="50000"/>
                  </a:schemeClr>
                </a:solidFill>
                <a:latin typeface="+mn-lt"/>
                <a:ea typeface="+mn-ea"/>
                <a:cs typeface="+mn-cs"/>
              </a:defRPr>
            </a:lvl5pPr>
            <a:lvl6pPr marL="17145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800" b="1" dirty="0" smtClean="0">
                <a:solidFill>
                  <a:schemeClr val="tx2"/>
                </a:solidFill>
              </a:rPr>
              <a:t>Facility-based index case testing results, July 2017 – May 2018.</a:t>
            </a:r>
          </a:p>
        </p:txBody>
      </p:sp>
      <p:sp>
        <p:nvSpPr>
          <p:cNvPr id="6" name="TextBox 5"/>
          <p:cNvSpPr txBox="1"/>
          <p:nvPr/>
        </p:nvSpPr>
        <p:spPr>
          <a:xfrm>
            <a:off x="664334" y="5114963"/>
            <a:ext cx="8086140" cy="933589"/>
          </a:xfrm>
          <a:prstGeom prst="rect">
            <a:avLst/>
          </a:prstGeom>
          <a:noFill/>
        </p:spPr>
        <p:txBody>
          <a:bodyPr wrap="square" rtlCol="0">
            <a:spAutoFit/>
          </a:bodyPr>
          <a:lstStyle/>
          <a:p>
            <a:pPr marL="285750" indent="-285750">
              <a:spcAft>
                <a:spcPts val="800"/>
              </a:spcAft>
              <a:buFont typeface="Arial" panose="020B0604020202020204" pitchFamily="34" charset="0"/>
              <a:buChar char="•"/>
            </a:pPr>
            <a:r>
              <a:rPr lang="en-US" sz="1600" dirty="0" smtClean="0"/>
              <a:t>26.6% of the 2,419 individuals tested from July 2017 through May 2018 were </a:t>
            </a:r>
            <a:r>
              <a:rPr lang="en-US" sz="1600" dirty="0"/>
              <a:t>HIV-positive.</a:t>
            </a:r>
            <a:endParaRPr lang="en-US" sz="1600" dirty="0" smtClean="0"/>
          </a:p>
          <a:p>
            <a:pPr marL="285750" indent="-285750">
              <a:spcAft>
                <a:spcPts val="800"/>
              </a:spcAft>
              <a:buFont typeface="Arial" panose="020B0604020202020204" pitchFamily="34" charset="0"/>
              <a:buChar char="•"/>
            </a:pPr>
            <a:r>
              <a:rPr lang="en-US" sz="1600" dirty="0" smtClean="0"/>
              <a:t>All 645 people who tested HIV-positive were enrolled on treatment. </a:t>
            </a:r>
          </a:p>
        </p:txBody>
      </p:sp>
      <p:sp>
        <p:nvSpPr>
          <p:cNvPr id="28" name="TextBox 27"/>
          <p:cNvSpPr txBox="1"/>
          <p:nvPr/>
        </p:nvSpPr>
        <p:spPr>
          <a:xfrm>
            <a:off x="1765012" y="3219598"/>
            <a:ext cx="546081" cy="400110"/>
          </a:xfrm>
          <a:prstGeom prst="rect">
            <a:avLst/>
          </a:prstGeom>
          <a:solidFill>
            <a:schemeClr val="bg1">
              <a:lumMod val="95000"/>
            </a:schemeClr>
          </a:solidFill>
          <a:ln>
            <a:solidFill>
              <a:schemeClr val="tx1">
                <a:lumMod val="65000"/>
                <a:lumOff val="35000"/>
              </a:schemeClr>
            </a:solidFill>
          </a:ln>
        </p:spPr>
        <p:txBody>
          <a:bodyPr wrap="square" rtlCol="0">
            <a:spAutoFit/>
          </a:bodyPr>
          <a:lstStyle/>
          <a:p>
            <a:r>
              <a:rPr lang="en-US" sz="1000" b="1" dirty="0" smtClean="0">
                <a:latin typeface="Calibri" panose="020F0502020204030204" pitchFamily="34" charset="0"/>
                <a:cs typeface="Calibri" panose="020F0502020204030204" pitchFamily="34" charset="0"/>
              </a:rPr>
              <a:t>Yield: 16.9%</a:t>
            </a:r>
            <a:endParaRPr lang="en-US" sz="1000" b="1" dirty="0">
              <a:latin typeface="Calibri" panose="020F0502020204030204" pitchFamily="34" charset="0"/>
              <a:cs typeface="Calibri" panose="020F0502020204030204" pitchFamily="34" charset="0"/>
            </a:endParaRPr>
          </a:p>
        </p:txBody>
      </p:sp>
      <p:sp>
        <p:nvSpPr>
          <p:cNvPr id="29" name="TextBox 28"/>
          <p:cNvSpPr txBox="1"/>
          <p:nvPr/>
        </p:nvSpPr>
        <p:spPr>
          <a:xfrm>
            <a:off x="3411770" y="3027238"/>
            <a:ext cx="546081" cy="400110"/>
          </a:xfrm>
          <a:prstGeom prst="rect">
            <a:avLst/>
          </a:prstGeom>
          <a:solidFill>
            <a:schemeClr val="bg1">
              <a:lumMod val="95000"/>
            </a:schemeClr>
          </a:solidFill>
          <a:ln>
            <a:solidFill>
              <a:schemeClr val="tx1">
                <a:lumMod val="65000"/>
                <a:lumOff val="35000"/>
              </a:schemeClr>
            </a:solidFill>
          </a:ln>
        </p:spPr>
        <p:txBody>
          <a:bodyPr wrap="square" rtlCol="0">
            <a:spAutoFit/>
          </a:bodyPr>
          <a:lstStyle/>
          <a:p>
            <a:r>
              <a:rPr lang="en-US" sz="1000" b="1" dirty="0" smtClean="0">
                <a:latin typeface="Calibri" panose="020F0502020204030204" pitchFamily="34" charset="0"/>
                <a:cs typeface="Calibri" panose="020F0502020204030204" pitchFamily="34" charset="0"/>
              </a:rPr>
              <a:t>Yield: 24.1%</a:t>
            </a:r>
            <a:endParaRPr lang="en-US" sz="1000" b="1" dirty="0">
              <a:latin typeface="Calibri" panose="020F0502020204030204" pitchFamily="34" charset="0"/>
              <a:cs typeface="Calibri" panose="020F0502020204030204" pitchFamily="34" charset="0"/>
            </a:endParaRPr>
          </a:p>
        </p:txBody>
      </p:sp>
      <p:sp>
        <p:nvSpPr>
          <p:cNvPr id="30" name="TextBox 29"/>
          <p:cNvSpPr txBox="1"/>
          <p:nvPr/>
        </p:nvSpPr>
        <p:spPr>
          <a:xfrm>
            <a:off x="5114888" y="2762370"/>
            <a:ext cx="546081" cy="400110"/>
          </a:xfrm>
          <a:prstGeom prst="rect">
            <a:avLst/>
          </a:prstGeom>
          <a:solidFill>
            <a:schemeClr val="bg1">
              <a:lumMod val="95000"/>
            </a:schemeClr>
          </a:solidFill>
          <a:ln>
            <a:solidFill>
              <a:schemeClr val="tx1">
                <a:lumMod val="65000"/>
                <a:lumOff val="35000"/>
              </a:schemeClr>
            </a:solidFill>
          </a:ln>
        </p:spPr>
        <p:txBody>
          <a:bodyPr wrap="square" rtlCol="0">
            <a:spAutoFit/>
          </a:bodyPr>
          <a:lstStyle/>
          <a:p>
            <a:r>
              <a:rPr lang="en-US" sz="1000" b="1" dirty="0" smtClean="0">
                <a:latin typeface="Calibri" panose="020F0502020204030204" pitchFamily="34" charset="0"/>
                <a:cs typeface="Calibri" panose="020F0502020204030204" pitchFamily="34" charset="0"/>
              </a:rPr>
              <a:t>Yield: 27.4%</a:t>
            </a:r>
            <a:endParaRPr lang="en-US" sz="1000" b="1" dirty="0">
              <a:latin typeface="Calibri" panose="020F0502020204030204" pitchFamily="34" charset="0"/>
              <a:cs typeface="Calibri" panose="020F0502020204030204" pitchFamily="34" charset="0"/>
            </a:endParaRPr>
          </a:p>
        </p:txBody>
      </p:sp>
      <p:sp>
        <p:nvSpPr>
          <p:cNvPr id="31" name="TextBox 30"/>
          <p:cNvSpPr txBox="1"/>
          <p:nvPr/>
        </p:nvSpPr>
        <p:spPr>
          <a:xfrm>
            <a:off x="6853704" y="2325018"/>
            <a:ext cx="546081" cy="400110"/>
          </a:xfrm>
          <a:prstGeom prst="rect">
            <a:avLst/>
          </a:prstGeom>
          <a:solidFill>
            <a:schemeClr val="bg1">
              <a:lumMod val="95000"/>
            </a:schemeClr>
          </a:solidFill>
          <a:ln>
            <a:solidFill>
              <a:schemeClr val="tx1">
                <a:lumMod val="65000"/>
                <a:lumOff val="35000"/>
              </a:schemeClr>
            </a:solidFill>
          </a:ln>
        </p:spPr>
        <p:txBody>
          <a:bodyPr wrap="square" rtlCol="0">
            <a:spAutoFit/>
          </a:bodyPr>
          <a:lstStyle/>
          <a:p>
            <a:r>
              <a:rPr lang="en-US" sz="1000" b="1" dirty="0" smtClean="0">
                <a:latin typeface="Calibri" panose="020F0502020204030204" pitchFamily="34" charset="0"/>
                <a:cs typeface="Calibri" panose="020F0502020204030204" pitchFamily="34" charset="0"/>
              </a:rPr>
              <a:t>Yield: 27.8%</a:t>
            </a:r>
            <a:endParaRPr lang="en-US" sz="1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79330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3358" y="1"/>
            <a:ext cx="8986568" cy="683412"/>
          </a:xfrm>
          <a:prstGeom prst="rect">
            <a:avLst/>
          </a:prstGeom>
        </p:spPr>
        <p:txBody>
          <a:bodyPr vert="horz" lIns="91440" tIns="45720" rIns="91440" bIns="45720" rtlCol="0" anchor="b">
            <a:normAutofit fontScale="82500" lnSpcReduction="10000"/>
          </a:bodyPr>
          <a:lstStyle>
            <a:lvl1pPr algn="l" defTabSz="685800" rtl="0" eaLnBrk="1" latinLnBrk="0" hangingPunct="1">
              <a:spcBef>
                <a:spcPct val="0"/>
              </a:spcBef>
              <a:buNone/>
              <a:defRPr sz="2700" kern="1200">
                <a:solidFill>
                  <a:schemeClr val="bg1"/>
                </a:solidFill>
                <a:latin typeface="+mj-lt"/>
                <a:ea typeface="+mj-ea"/>
                <a:cs typeface="+mj-cs"/>
              </a:defRPr>
            </a:lvl1pPr>
          </a:lstStyle>
          <a:p>
            <a:pPr>
              <a:defRPr/>
            </a:pPr>
            <a:r>
              <a:rPr lang="en-ZA" sz="3400" b="1" dirty="0">
                <a:solidFill>
                  <a:prstClr val="white"/>
                </a:solidFill>
              </a:rPr>
              <a:t>Index </a:t>
            </a:r>
            <a:r>
              <a:rPr lang="en-ZA" sz="3400" b="1" dirty="0" smtClean="0">
                <a:solidFill>
                  <a:prstClr val="white"/>
                </a:solidFill>
              </a:rPr>
              <a:t>testing: Results </a:t>
            </a:r>
            <a:r>
              <a:rPr lang="en-ZA" sz="3400" b="1" dirty="0">
                <a:solidFill>
                  <a:prstClr val="white"/>
                </a:solidFill>
              </a:rPr>
              <a:t>from July 2017 through May </a:t>
            </a:r>
            <a:r>
              <a:rPr lang="en-ZA" sz="3400" b="1" dirty="0" smtClean="0">
                <a:solidFill>
                  <a:prstClr val="white"/>
                </a:solidFill>
              </a:rPr>
              <a:t>2018</a:t>
            </a:r>
            <a:endParaRPr lang="en-US" sz="3400" dirty="0">
              <a:solidFill>
                <a:prstClr val="white"/>
              </a:solidFill>
            </a:endParaRPr>
          </a:p>
        </p:txBody>
      </p:sp>
      <p:sp>
        <p:nvSpPr>
          <p:cNvPr id="4" name="Rectangle 3"/>
          <p:cNvSpPr/>
          <p:nvPr/>
        </p:nvSpPr>
        <p:spPr>
          <a:xfrm>
            <a:off x="858252" y="5716038"/>
            <a:ext cx="7648326" cy="369332"/>
          </a:xfrm>
          <a:prstGeom prst="rect">
            <a:avLst/>
          </a:prstGeom>
        </p:spPr>
        <p:txBody>
          <a:bodyPr wrap="square">
            <a:spAutoFit/>
          </a:bodyPr>
          <a:lstStyle/>
          <a:p>
            <a:pPr>
              <a:spcAft>
                <a:spcPts val="800"/>
              </a:spcAft>
            </a:pPr>
            <a:r>
              <a:rPr lang="en-US" dirty="0" smtClean="0"/>
              <a:t>Higher </a:t>
            </a:r>
            <a:r>
              <a:rPr lang="en-US" dirty="0"/>
              <a:t>yield observed in Lualaba (</a:t>
            </a:r>
            <a:r>
              <a:rPr lang="en-US" dirty="0" smtClean="0"/>
              <a:t>30.8%) </a:t>
            </a:r>
            <a:r>
              <a:rPr lang="en-US" dirty="0"/>
              <a:t>than Haut Katanga (</a:t>
            </a:r>
            <a:r>
              <a:rPr lang="en-US" dirty="0" smtClean="0"/>
              <a:t>23.5</a:t>
            </a:r>
            <a:r>
              <a:rPr lang="en-US" dirty="0"/>
              <a:t>%).</a:t>
            </a:r>
          </a:p>
        </p:txBody>
      </p:sp>
      <p:sp>
        <p:nvSpPr>
          <p:cNvPr id="18" name="Subtitle 2"/>
          <p:cNvSpPr txBox="1">
            <a:spLocks/>
          </p:cNvSpPr>
          <p:nvPr/>
        </p:nvSpPr>
        <p:spPr>
          <a:xfrm>
            <a:off x="33358" y="847314"/>
            <a:ext cx="8670804" cy="376116"/>
          </a:xfrm>
          <a:prstGeom prst="rect">
            <a:avLst/>
          </a:prstGeom>
        </p:spPr>
        <p:txBody>
          <a:bodyPr vert="horz" lIns="91440" tIns="45720" rIns="91440" bIns="45720" rtlCol="0">
            <a:normAutofit/>
          </a:bodyPr>
          <a:lstStyle>
            <a:lvl1pPr marL="0" indent="0" algn="l" defTabSz="685800" rtl="0" eaLnBrk="1" latinLnBrk="0" hangingPunct="1">
              <a:lnSpc>
                <a:spcPct val="150000"/>
              </a:lnSpc>
              <a:spcBef>
                <a:spcPts val="450"/>
              </a:spcBef>
              <a:spcAft>
                <a:spcPts val="900"/>
              </a:spcAft>
              <a:buFont typeface="Arial" panose="020B0604020202020204" pitchFamily="34" charset="0"/>
              <a:buNone/>
              <a:defRPr sz="2100" kern="1200">
                <a:solidFill>
                  <a:schemeClr val="accent5">
                    <a:lumMod val="60000"/>
                    <a:lumOff val="40000"/>
                  </a:schemeClr>
                </a:solidFill>
                <a:latin typeface="+mj-lt"/>
                <a:ea typeface="+mn-ea"/>
                <a:cs typeface="+mn-cs"/>
              </a:defRPr>
            </a:lvl1pPr>
            <a:lvl2pPr marL="342900" indent="0" algn="ctr" defTabSz="685800" rtl="0" eaLnBrk="1" latinLnBrk="0" hangingPunct="1">
              <a:lnSpc>
                <a:spcPct val="150000"/>
              </a:lnSpc>
              <a:spcBef>
                <a:spcPct val="30000"/>
              </a:spcBef>
              <a:spcAft>
                <a:spcPts val="900"/>
              </a:spcAft>
              <a:buFont typeface="Arial" panose="020B0604020202020204" pitchFamily="34" charset="0"/>
              <a:buNone/>
              <a:defRPr sz="1500" kern="1200">
                <a:solidFill>
                  <a:schemeClr val="bg1">
                    <a:lumMod val="50000"/>
                  </a:schemeClr>
                </a:solidFill>
                <a:latin typeface="+mn-lt"/>
                <a:ea typeface="+mn-ea"/>
                <a:cs typeface="+mn-cs"/>
              </a:defRPr>
            </a:lvl2pPr>
            <a:lvl3pPr marL="685800" indent="0" algn="ctr" defTabSz="685800" rtl="0" eaLnBrk="1" latinLnBrk="0" hangingPunct="1">
              <a:lnSpc>
                <a:spcPct val="150000"/>
              </a:lnSpc>
              <a:spcBef>
                <a:spcPct val="30000"/>
              </a:spcBef>
              <a:spcAft>
                <a:spcPts val="900"/>
              </a:spcAft>
              <a:buFont typeface="Arial" panose="020B0604020202020204" pitchFamily="34" charset="0"/>
              <a:buNone/>
              <a:defRPr sz="1350" kern="1200">
                <a:solidFill>
                  <a:schemeClr val="bg1">
                    <a:lumMod val="50000"/>
                  </a:schemeClr>
                </a:solidFill>
                <a:latin typeface="+mn-lt"/>
                <a:ea typeface="+mn-ea"/>
                <a:cs typeface="+mn-cs"/>
              </a:defRPr>
            </a:lvl3pPr>
            <a:lvl4pPr marL="1028700" indent="0" algn="ctr" defTabSz="685800" rtl="0" eaLnBrk="1" latinLnBrk="0" hangingPunct="1">
              <a:lnSpc>
                <a:spcPct val="150000"/>
              </a:lnSpc>
              <a:spcBef>
                <a:spcPct val="30000"/>
              </a:spcBef>
              <a:spcAft>
                <a:spcPts val="900"/>
              </a:spcAft>
              <a:buFont typeface="Arial" panose="020B0604020202020204" pitchFamily="34" charset="0"/>
              <a:buNone/>
              <a:defRPr sz="1200" kern="1200">
                <a:solidFill>
                  <a:schemeClr val="bg1">
                    <a:lumMod val="50000"/>
                  </a:schemeClr>
                </a:solidFill>
                <a:latin typeface="+mn-lt"/>
                <a:ea typeface="+mn-ea"/>
                <a:cs typeface="+mn-cs"/>
              </a:defRPr>
            </a:lvl4pPr>
            <a:lvl5pPr marL="1371600" indent="0" algn="ctr" defTabSz="685800" rtl="0" eaLnBrk="1" latinLnBrk="0" hangingPunct="1">
              <a:lnSpc>
                <a:spcPct val="150000"/>
              </a:lnSpc>
              <a:spcBef>
                <a:spcPct val="30000"/>
              </a:spcBef>
              <a:spcAft>
                <a:spcPts val="900"/>
              </a:spcAft>
              <a:buFont typeface="Arial" panose="020B0604020202020204" pitchFamily="34" charset="0"/>
              <a:buNone/>
              <a:defRPr sz="1200" kern="1200">
                <a:solidFill>
                  <a:schemeClr val="bg1">
                    <a:lumMod val="50000"/>
                  </a:schemeClr>
                </a:solidFill>
                <a:latin typeface="+mn-lt"/>
                <a:ea typeface="+mn-ea"/>
                <a:cs typeface="+mn-cs"/>
              </a:defRPr>
            </a:lvl5pPr>
            <a:lvl6pPr marL="17145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a:lnSpc>
                <a:spcPct val="100000"/>
              </a:lnSpc>
              <a:spcBef>
                <a:spcPts val="0"/>
              </a:spcBef>
            </a:pPr>
            <a:r>
              <a:rPr lang="en-US" sz="1800" b="1" dirty="0" smtClean="0">
                <a:solidFill>
                  <a:schemeClr val="tx2"/>
                </a:solidFill>
              </a:rPr>
              <a:t>Facility-based index case testing results by province, July 2017 – May 2018.</a:t>
            </a:r>
          </a:p>
        </p:txBody>
      </p:sp>
      <p:graphicFrame>
        <p:nvGraphicFramePr>
          <p:cNvPr id="8" name="Chart 7"/>
          <p:cNvGraphicFramePr>
            <a:graphicFrameLocks/>
          </p:cNvGraphicFramePr>
          <p:nvPr>
            <p:extLst>
              <p:ext uri="{D42A27DB-BD31-4B8C-83A1-F6EECF244321}">
                <p14:modId xmlns:p14="http://schemas.microsoft.com/office/powerpoint/2010/main" val="907467425"/>
              </p:ext>
            </p:extLst>
          </p:nvPr>
        </p:nvGraphicFramePr>
        <p:xfrm>
          <a:off x="415884" y="1533525"/>
          <a:ext cx="8004215" cy="4181529"/>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1753569" y="1445983"/>
            <a:ext cx="1495301" cy="553998"/>
          </a:xfrm>
          <a:prstGeom prst="rect">
            <a:avLst/>
          </a:prstGeom>
          <a:solidFill>
            <a:schemeClr val="bg1">
              <a:lumMod val="95000"/>
            </a:schemeClr>
          </a:solidFill>
          <a:ln>
            <a:solidFill>
              <a:schemeClr val="tx1">
                <a:lumMod val="65000"/>
                <a:lumOff val="35000"/>
              </a:schemeClr>
            </a:solidFill>
          </a:ln>
        </p:spPr>
        <p:txBody>
          <a:bodyPr wrap="square" rtlCol="0">
            <a:spAutoFit/>
          </a:bodyPr>
          <a:lstStyle/>
          <a:p>
            <a:r>
              <a:rPr lang="en-US" sz="1000" b="1" dirty="0" smtClean="0">
                <a:latin typeface="Calibri" panose="020F0502020204030204" pitchFamily="34" charset="0"/>
                <a:cs typeface="Calibri" panose="020F0502020204030204" pitchFamily="34" charset="0"/>
              </a:rPr>
              <a:t>Yield: </a:t>
            </a:r>
          </a:p>
          <a:p>
            <a:r>
              <a:rPr lang="en-US" sz="1000" b="1" dirty="0" smtClean="0">
                <a:latin typeface="Calibri" panose="020F0502020204030204" pitchFamily="34" charset="0"/>
                <a:cs typeface="Calibri" panose="020F0502020204030204" pitchFamily="34" charset="0"/>
              </a:rPr>
              <a:t>July-Sept 2017: 16%</a:t>
            </a:r>
          </a:p>
          <a:p>
            <a:r>
              <a:rPr lang="en-US" sz="1000" b="1" dirty="0" smtClean="0">
                <a:latin typeface="Calibri" panose="020F0502020204030204" pitchFamily="34" charset="0"/>
                <a:cs typeface="Calibri" panose="020F0502020204030204" pitchFamily="34" charset="0"/>
              </a:rPr>
              <a:t>April-May 2018 25%</a:t>
            </a:r>
            <a:endParaRPr lang="en-US" sz="1000" b="1" dirty="0">
              <a:latin typeface="Calibri" panose="020F0502020204030204" pitchFamily="34" charset="0"/>
              <a:cs typeface="Calibri" panose="020F0502020204030204" pitchFamily="34" charset="0"/>
            </a:endParaRPr>
          </a:p>
        </p:txBody>
      </p:sp>
      <p:sp>
        <p:nvSpPr>
          <p:cNvPr id="10" name="TextBox 9"/>
          <p:cNvSpPr txBox="1"/>
          <p:nvPr/>
        </p:nvSpPr>
        <p:spPr>
          <a:xfrm>
            <a:off x="5987306" y="1445000"/>
            <a:ext cx="1495301" cy="553998"/>
          </a:xfrm>
          <a:prstGeom prst="rect">
            <a:avLst/>
          </a:prstGeom>
          <a:solidFill>
            <a:schemeClr val="bg1">
              <a:lumMod val="95000"/>
            </a:schemeClr>
          </a:solidFill>
          <a:ln>
            <a:solidFill>
              <a:schemeClr val="tx1">
                <a:lumMod val="65000"/>
                <a:lumOff val="35000"/>
              </a:schemeClr>
            </a:solidFill>
          </a:ln>
        </p:spPr>
        <p:txBody>
          <a:bodyPr wrap="square" rtlCol="0">
            <a:spAutoFit/>
          </a:bodyPr>
          <a:lstStyle/>
          <a:p>
            <a:r>
              <a:rPr lang="en-US" sz="1000" b="1" dirty="0" smtClean="0">
                <a:latin typeface="Calibri" panose="020F0502020204030204" pitchFamily="34" charset="0"/>
                <a:cs typeface="Calibri" panose="020F0502020204030204" pitchFamily="34" charset="0"/>
              </a:rPr>
              <a:t>Yield: </a:t>
            </a:r>
          </a:p>
          <a:p>
            <a:r>
              <a:rPr lang="en-US" sz="1000" b="1" dirty="0" smtClean="0">
                <a:latin typeface="Calibri" panose="020F0502020204030204" pitchFamily="34" charset="0"/>
                <a:cs typeface="Calibri" panose="020F0502020204030204" pitchFamily="34" charset="0"/>
              </a:rPr>
              <a:t>July-Sept 2017: 37%</a:t>
            </a:r>
          </a:p>
          <a:p>
            <a:r>
              <a:rPr lang="en-US" sz="1000" b="1" dirty="0" smtClean="0">
                <a:latin typeface="Calibri" panose="020F0502020204030204" pitchFamily="34" charset="0"/>
                <a:cs typeface="Calibri" panose="020F0502020204030204" pitchFamily="34" charset="0"/>
              </a:rPr>
              <a:t>April-May 2018 33.6%</a:t>
            </a:r>
            <a:endParaRPr lang="en-US" sz="1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5108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0526" y="59731"/>
            <a:ext cx="8851056" cy="680155"/>
          </a:xfrm>
        </p:spPr>
        <p:txBody>
          <a:bodyPr>
            <a:normAutofit/>
          </a:bodyPr>
          <a:lstStyle/>
          <a:p>
            <a:r>
              <a:rPr lang="fr-FR" sz="3200" b="1" dirty="0" smtClean="0"/>
              <a:t>Index testing: </a:t>
            </a:r>
            <a:r>
              <a:rPr lang="fr-FR" sz="3200" b="1" dirty="0"/>
              <a:t>R</a:t>
            </a:r>
            <a:r>
              <a:rPr lang="fr-FR" sz="3200" b="1" dirty="0" smtClean="0"/>
              <a:t>esults from June 2018</a:t>
            </a:r>
            <a:endParaRPr lang="en-US" sz="3200" b="1" dirty="0"/>
          </a:p>
        </p:txBody>
      </p:sp>
      <p:sp>
        <p:nvSpPr>
          <p:cNvPr id="5" name="Content Placeholder 4"/>
          <p:cNvSpPr>
            <a:spLocks noGrp="1"/>
          </p:cNvSpPr>
          <p:nvPr>
            <p:ph idx="1"/>
          </p:nvPr>
        </p:nvSpPr>
        <p:spPr>
          <a:xfrm>
            <a:off x="68255" y="4792753"/>
            <a:ext cx="8935598" cy="1360583"/>
          </a:xfrm>
        </p:spPr>
        <p:txBody>
          <a:bodyPr>
            <a:normAutofit fontScale="55000" lnSpcReduction="20000"/>
          </a:bodyPr>
          <a:lstStyle/>
          <a:p>
            <a:pPr marL="225425" indent="-225425">
              <a:lnSpc>
                <a:spcPct val="100000"/>
              </a:lnSpc>
              <a:spcBef>
                <a:spcPts val="0"/>
              </a:spcBef>
              <a:buFont typeface="Arial" panose="020B0604020202020204" pitchFamily="34" charset="0"/>
              <a:buChar char="•"/>
            </a:pPr>
            <a:r>
              <a:rPr lang="fr-FR" sz="3100" dirty="0" smtClean="0">
                <a:solidFill>
                  <a:schemeClr val="tx1"/>
                </a:solidFill>
                <a:cs typeface="Arial" panose="020B0604020202020204" pitchFamily="34" charset="0"/>
              </a:rPr>
              <a:t>5,377 people </a:t>
            </a:r>
            <a:r>
              <a:rPr lang="fr-FR" sz="3100" dirty="0" err="1" smtClean="0">
                <a:solidFill>
                  <a:schemeClr val="tx1"/>
                </a:solidFill>
                <a:cs typeface="Arial" panose="020B0604020202020204" pitchFamily="34" charset="0"/>
              </a:rPr>
              <a:t>tested</a:t>
            </a:r>
            <a:r>
              <a:rPr lang="fr-FR" sz="3100" dirty="0" smtClean="0">
                <a:solidFill>
                  <a:schemeClr val="tx1"/>
                </a:solidFill>
                <a:cs typeface="Arial" panose="020B0604020202020204" pitchFamily="34" charset="0"/>
              </a:rPr>
              <a:t> from June 1-22; 427 </a:t>
            </a:r>
            <a:r>
              <a:rPr lang="fr-FR" sz="3100" dirty="0" err="1" smtClean="0">
                <a:solidFill>
                  <a:schemeClr val="tx1"/>
                </a:solidFill>
                <a:cs typeface="Arial" panose="020B0604020202020204" pitchFamily="34" charset="0"/>
              </a:rPr>
              <a:t>tested</a:t>
            </a:r>
            <a:r>
              <a:rPr lang="fr-FR" sz="3100" dirty="0" smtClean="0">
                <a:solidFill>
                  <a:schemeClr val="tx1"/>
                </a:solidFill>
                <a:cs typeface="Arial" panose="020B0604020202020204" pitchFamily="34" charset="0"/>
              </a:rPr>
              <a:t> HIV-positive (7.9%)</a:t>
            </a:r>
          </a:p>
          <a:p>
            <a:pPr marL="225425" indent="-225425">
              <a:lnSpc>
                <a:spcPct val="100000"/>
              </a:lnSpc>
              <a:spcBef>
                <a:spcPts val="0"/>
              </a:spcBef>
              <a:buFont typeface="Arial" panose="020B0604020202020204" pitchFamily="34" charset="0"/>
              <a:buChar char="•"/>
            </a:pPr>
            <a:r>
              <a:rPr lang="fr-FR" sz="3100" dirty="0" smtClean="0">
                <a:solidFill>
                  <a:schemeClr val="tx1"/>
                </a:solidFill>
                <a:cs typeface="Arial" panose="020B0604020202020204" pitchFamily="34" charset="0"/>
              </a:rPr>
              <a:t>1,782 </a:t>
            </a:r>
            <a:r>
              <a:rPr lang="fr-FR" sz="3100" dirty="0" err="1" smtClean="0">
                <a:solidFill>
                  <a:schemeClr val="tx1"/>
                </a:solidFill>
                <a:cs typeface="Arial" panose="020B0604020202020204" pitchFamily="34" charset="0"/>
              </a:rPr>
              <a:t>partners</a:t>
            </a:r>
            <a:r>
              <a:rPr lang="fr-FR" sz="3100" dirty="0" smtClean="0">
                <a:solidFill>
                  <a:schemeClr val="tx1"/>
                </a:solidFill>
                <a:cs typeface="Arial" panose="020B0604020202020204" pitchFamily="34" charset="0"/>
              </a:rPr>
              <a:t> and </a:t>
            </a:r>
            <a:r>
              <a:rPr lang="fr-FR" sz="3100" dirty="0" err="1" smtClean="0">
                <a:solidFill>
                  <a:schemeClr val="tx1"/>
                </a:solidFill>
                <a:cs typeface="Arial" panose="020B0604020202020204" pitchFamily="34" charset="0"/>
              </a:rPr>
              <a:t>children</a:t>
            </a:r>
            <a:r>
              <a:rPr lang="fr-FR" sz="3100" dirty="0" smtClean="0">
                <a:solidFill>
                  <a:schemeClr val="tx1"/>
                </a:solidFill>
                <a:cs typeface="Arial" panose="020B0604020202020204" pitchFamily="34" charset="0"/>
              </a:rPr>
              <a:t> of 851 PLHIV </a:t>
            </a:r>
            <a:r>
              <a:rPr lang="fr-FR" sz="3100" dirty="0" err="1" smtClean="0">
                <a:solidFill>
                  <a:schemeClr val="tx1"/>
                </a:solidFill>
                <a:cs typeface="Arial" panose="020B0604020202020204" pitchFamily="34" charset="0"/>
              </a:rPr>
              <a:t>were</a:t>
            </a:r>
            <a:r>
              <a:rPr lang="fr-FR" sz="3100" dirty="0" smtClean="0">
                <a:solidFill>
                  <a:schemeClr val="tx1"/>
                </a:solidFill>
                <a:cs typeface="Arial" panose="020B0604020202020204" pitchFamily="34" charset="0"/>
              </a:rPr>
              <a:t> </a:t>
            </a:r>
            <a:r>
              <a:rPr lang="fr-FR" sz="3100" dirty="0" err="1" smtClean="0">
                <a:solidFill>
                  <a:schemeClr val="tx1"/>
                </a:solidFill>
                <a:cs typeface="Arial" panose="020B0604020202020204" pitchFamily="34" charset="0"/>
              </a:rPr>
              <a:t>tested</a:t>
            </a:r>
            <a:r>
              <a:rPr lang="fr-FR" sz="3100" dirty="0">
                <a:solidFill>
                  <a:schemeClr val="tx1"/>
                </a:solidFill>
                <a:cs typeface="Arial" panose="020B0604020202020204" pitchFamily="34" charset="0"/>
              </a:rPr>
              <a:t> </a:t>
            </a:r>
            <a:r>
              <a:rPr lang="fr-FR" sz="3100" dirty="0" err="1" smtClean="0">
                <a:solidFill>
                  <a:schemeClr val="tx1"/>
                </a:solidFill>
                <a:cs typeface="Arial" panose="020B0604020202020204" pitchFamily="34" charset="0"/>
              </a:rPr>
              <a:t>through</a:t>
            </a:r>
            <a:r>
              <a:rPr lang="fr-FR" sz="3100" dirty="0" smtClean="0">
                <a:solidFill>
                  <a:schemeClr val="tx1"/>
                </a:solidFill>
                <a:cs typeface="Arial" panose="020B0604020202020204" pitchFamily="34" charset="0"/>
              </a:rPr>
              <a:t> index case entry point. </a:t>
            </a:r>
          </a:p>
          <a:p>
            <a:pPr marL="225425" indent="-225425">
              <a:lnSpc>
                <a:spcPct val="100000"/>
              </a:lnSpc>
              <a:spcBef>
                <a:spcPts val="0"/>
              </a:spcBef>
              <a:buFont typeface="Arial" panose="020B0604020202020204" pitchFamily="34" charset="0"/>
              <a:buChar char="•"/>
            </a:pPr>
            <a:r>
              <a:rPr lang="fr-FR" sz="3100" dirty="0" smtClean="0">
                <a:solidFill>
                  <a:schemeClr val="tx1"/>
                </a:solidFill>
                <a:cs typeface="Arial" panose="020B0604020202020204" pitchFamily="34" charset="0"/>
              </a:rPr>
              <a:t>More </a:t>
            </a:r>
            <a:r>
              <a:rPr lang="fr-FR" sz="3100" dirty="0" err="1" smtClean="0">
                <a:solidFill>
                  <a:schemeClr val="tx1"/>
                </a:solidFill>
                <a:cs typeface="Arial" panose="020B0604020202020204" pitchFamily="34" charset="0"/>
              </a:rPr>
              <a:t>biological</a:t>
            </a:r>
            <a:r>
              <a:rPr lang="fr-FR" sz="3100" dirty="0" smtClean="0">
                <a:solidFill>
                  <a:schemeClr val="tx1"/>
                </a:solidFill>
                <a:cs typeface="Arial" panose="020B0604020202020204" pitchFamily="34" charset="0"/>
              </a:rPr>
              <a:t> </a:t>
            </a:r>
            <a:r>
              <a:rPr lang="fr-FR" sz="3100" dirty="0" err="1" smtClean="0">
                <a:solidFill>
                  <a:schemeClr val="tx1"/>
                </a:solidFill>
                <a:cs typeface="Arial" panose="020B0604020202020204" pitchFamily="34" charset="0"/>
              </a:rPr>
              <a:t>children</a:t>
            </a:r>
            <a:r>
              <a:rPr lang="fr-FR" sz="3100" dirty="0" smtClean="0">
                <a:solidFill>
                  <a:schemeClr val="tx1"/>
                </a:solidFill>
                <a:cs typeface="Arial" panose="020B0604020202020204" pitchFamily="34" charset="0"/>
              </a:rPr>
              <a:t> </a:t>
            </a:r>
            <a:r>
              <a:rPr lang="fr-FR" sz="3100" dirty="0" err="1" smtClean="0">
                <a:solidFill>
                  <a:schemeClr val="tx1"/>
                </a:solidFill>
                <a:cs typeface="Arial" panose="020B0604020202020204" pitchFamily="34" charset="0"/>
              </a:rPr>
              <a:t>than</a:t>
            </a:r>
            <a:r>
              <a:rPr lang="fr-FR" sz="3100" dirty="0" smtClean="0">
                <a:solidFill>
                  <a:schemeClr val="tx1"/>
                </a:solidFill>
                <a:cs typeface="Arial" panose="020B0604020202020204" pitchFamily="34" charset="0"/>
              </a:rPr>
              <a:t> </a:t>
            </a:r>
            <a:r>
              <a:rPr lang="fr-FR" sz="3100" dirty="0" err="1" smtClean="0">
                <a:solidFill>
                  <a:schemeClr val="tx1"/>
                </a:solidFill>
                <a:cs typeface="Arial" panose="020B0604020202020204" pitchFamily="34" charset="0"/>
              </a:rPr>
              <a:t>sexual</a:t>
            </a:r>
            <a:r>
              <a:rPr lang="fr-FR" sz="3100" dirty="0" smtClean="0">
                <a:solidFill>
                  <a:schemeClr val="tx1"/>
                </a:solidFill>
                <a:cs typeface="Arial" panose="020B0604020202020204" pitchFamily="34" charset="0"/>
              </a:rPr>
              <a:t> </a:t>
            </a:r>
            <a:r>
              <a:rPr lang="fr-FR" sz="3100" dirty="0" err="1" smtClean="0">
                <a:solidFill>
                  <a:schemeClr val="tx1"/>
                </a:solidFill>
                <a:cs typeface="Arial" panose="020B0604020202020204" pitchFamily="34" charset="0"/>
              </a:rPr>
              <a:t>partners</a:t>
            </a:r>
            <a:r>
              <a:rPr lang="fr-FR" sz="3100" dirty="0" smtClean="0">
                <a:solidFill>
                  <a:schemeClr val="tx1"/>
                </a:solidFill>
                <a:cs typeface="Arial" panose="020B0604020202020204" pitchFamily="34" charset="0"/>
              </a:rPr>
              <a:t> </a:t>
            </a:r>
            <a:r>
              <a:rPr lang="fr-FR" sz="3100" dirty="0" err="1" smtClean="0">
                <a:solidFill>
                  <a:schemeClr val="tx1"/>
                </a:solidFill>
                <a:cs typeface="Arial" panose="020B0604020202020204" pitchFamily="34" charset="0"/>
              </a:rPr>
              <a:t>were</a:t>
            </a:r>
            <a:r>
              <a:rPr lang="fr-FR" sz="3100" dirty="0" smtClean="0">
                <a:solidFill>
                  <a:schemeClr val="tx1"/>
                </a:solidFill>
                <a:cs typeface="Arial" panose="020B0604020202020204" pitchFamily="34" charset="0"/>
              </a:rPr>
              <a:t> </a:t>
            </a:r>
            <a:r>
              <a:rPr lang="fr-FR" sz="3100" dirty="0" err="1" smtClean="0">
                <a:solidFill>
                  <a:schemeClr val="tx1"/>
                </a:solidFill>
                <a:cs typeface="Arial" panose="020B0604020202020204" pitchFamily="34" charset="0"/>
              </a:rPr>
              <a:t>tested</a:t>
            </a:r>
            <a:r>
              <a:rPr lang="fr-FR" sz="3100" dirty="0" smtClean="0">
                <a:solidFill>
                  <a:schemeClr val="tx1"/>
                </a:solidFill>
                <a:cs typeface="Arial" panose="020B0604020202020204" pitchFamily="34" charset="0"/>
              </a:rPr>
              <a:t>, but </a:t>
            </a:r>
            <a:r>
              <a:rPr lang="fr-FR" sz="3100" dirty="0" err="1" smtClean="0">
                <a:solidFill>
                  <a:schemeClr val="tx1"/>
                </a:solidFill>
                <a:cs typeface="Arial" panose="020B0604020202020204" pitchFamily="34" charset="0"/>
              </a:rPr>
              <a:t>higher</a:t>
            </a:r>
            <a:r>
              <a:rPr lang="fr-FR" sz="3100" dirty="0" smtClean="0">
                <a:solidFill>
                  <a:schemeClr val="tx1"/>
                </a:solidFill>
                <a:cs typeface="Arial" panose="020B0604020202020204" pitchFamily="34" charset="0"/>
              </a:rPr>
              <a:t> </a:t>
            </a:r>
            <a:r>
              <a:rPr lang="fr-FR" sz="3100" dirty="0" err="1" smtClean="0">
                <a:solidFill>
                  <a:schemeClr val="tx1"/>
                </a:solidFill>
                <a:cs typeface="Arial" panose="020B0604020202020204" pitchFamily="34" charset="0"/>
              </a:rPr>
              <a:t>percentage</a:t>
            </a:r>
            <a:r>
              <a:rPr lang="fr-FR" sz="3100" dirty="0" smtClean="0">
                <a:solidFill>
                  <a:schemeClr val="tx1"/>
                </a:solidFill>
                <a:cs typeface="Arial" panose="020B0604020202020204" pitchFamily="34" charset="0"/>
              </a:rPr>
              <a:t> of HIV-positive people </a:t>
            </a:r>
            <a:r>
              <a:rPr lang="fr-FR" sz="3100" dirty="0" err="1" smtClean="0">
                <a:solidFill>
                  <a:schemeClr val="tx1"/>
                </a:solidFill>
                <a:cs typeface="Arial" panose="020B0604020202020204" pitchFamily="34" charset="0"/>
              </a:rPr>
              <a:t>identified</a:t>
            </a:r>
            <a:r>
              <a:rPr lang="fr-FR" sz="3100" dirty="0" smtClean="0">
                <a:solidFill>
                  <a:schemeClr val="tx1"/>
                </a:solidFill>
                <a:cs typeface="Arial" panose="020B0604020202020204" pitchFamily="34" charset="0"/>
              </a:rPr>
              <a:t> </a:t>
            </a:r>
            <a:r>
              <a:rPr lang="fr-FR" sz="3100" dirty="0" err="1" smtClean="0">
                <a:solidFill>
                  <a:schemeClr val="tx1"/>
                </a:solidFill>
                <a:cs typeface="Arial" panose="020B0604020202020204" pitchFamily="34" charset="0"/>
              </a:rPr>
              <a:t>among</a:t>
            </a:r>
            <a:r>
              <a:rPr lang="fr-FR" sz="3100" dirty="0" smtClean="0">
                <a:solidFill>
                  <a:schemeClr val="tx1"/>
                </a:solidFill>
                <a:cs typeface="Arial" panose="020B0604020202020204" pitchFamily="34" charset="0"/>
              </a:rPr>
              <a:t> </a:t>
            </a:r>
            <a:r>
              <a:rPr lang="fr-FR" sz="3100" dirty="0" err="1" smtClean="0">
                <a:solidFill>
                  <a:schemeClr val="tx1"/>
                </a:solidFill>
                <a:cs typeface="Arial" panose="020B0604020202020204" pitchFamily="34" charset="0"/>
              </a:rPr>
              <a:t>sexual</a:t>
            </a:r>
            <a:r>
              <a:rPr lang="fr-FR" sz="3100" dirty="0" smtClean="0">
                <a:solidFill>
                  <a:schemeClr val="tx1"/>
                </a:solidFill>
                <a:cs typeface="Arial" panose="020B0604020202020204" pitchFamily="34" charset="0"/>
              </a:rPr>
              <a:t> </a:t>
            </a:r>
            <a:r>
              <a:rPr lang="fr-FR" sz="3100" dirty="0" err="1" smtClean="0">
                <a:solidFill>
                  <a:schemeClr val="tx1"/>
                </a:solidFill>
                <a:cs typeface="Arial" panose="020B0604020202020204" pitchFamily="34" charset="0"/>
              </a:rPr>
              <a:t>partners</a:t>
            </a:r>
            <a:r>
              <a:rPr lang="fr-FR" sz="3100" dirty="0" smtClean="0">
                <a:solidFill>
                  <a:schemeClr val="tx1"/>
                </a:solidFill>
                <a:cs typeface="Arial" panose="020B0604020202020204" pitchFamily="34" charset="0"/>
              </a:rPr>
              <a:t> of PLHIV. </a:t>
            </a:r>
            <a:endParaRPr lang="fr-FR" sz="2400" dirty="0" smtClean="0">
              <a:solidFill>
                <a:schemeClr val="tx1"/>
              </a:solidFill>
              <a:latin typeface="Arial" panose="020B0604020202020204" pitchFamily="34" charset="0"/>
              <a:cs typeface="Arial" panose="020B0604020202020204" pitchFamily="34" charset="0"/>
            </a:endParaRPr>
          </a:p>
          <a:p>
            <a:pPr marL="171450" indent="-171450">
              <a:lnSpc>
                <a:spcPct val="100000"/>
              </a:lnSpc>
              <a:buFont typeface="Arial" panose="020B0604020202020204" pitchFamily="34" charset="0"/>
              <a:buChar char="•"/>
            </a:pPr>
            <a:endParaRPr lang="en-US" sz="2400" dirty="0">
              <a:solidFill>
                <a:schemeClr val="tx1"/>
              </a:solidFill>
              <a:latin typeface="Arial" panose="020B0604020202020204" pitchFamily="34" charset="0"/>
              <a:cs typeface="Arial" panose="020B0604020202020204" pitchFamily="34" charset="0"/>
            </a:endParaRPr>
          </a:p>
        </p:txBody>
      </p:sp>
      <p:sp>
        <p:nvSpPr>
          <p:cNvPr id="6" name="TextBox 5"/>
          <p:cNvSpPr txBox="1"/>
          <p:nvPr/>
        </p:nvSpPr>
        <p:spPr>
          <a:xfrm>
            <a:off x="4584992" y="912447"/>
            <a:ext cx="4187154" cy="307777"/>
          </a:xfrm>
          <a:prstGeom prst="rect">
            <a:avLst/>
          </a:prstGeom>
          <a:noFill/>
        </p:spPr>
        <p:txBody>
          <a:bodyPr wrap="square" rtlCol="0">
            <a:spAutoFit/>
          </a:bodyPr>
          <a:lstStyle/>
          <a:p>
            <a:r>
              <a:rPr lang="en-US" sz="1400" b="1" dirty="0" smtClean="0">
                <a:solidFill>
                  <a:schemeClr val="tx2"/>
                </a:solidFill>
                <a:latin typeface="Calibri" panose="020F0502020204030204" pitchFamily="34" charset="0"/>
                <a:cs typeface="Calibri" panose="020F0502020204030204" pitchFamily="34" charset="0"/>
              </a:rPr>
              <a:t>Index case testing results by population, June 2018</a:t>
            </a:r>
            <a:endParaRPr lang="en-US" sz="1400" b="1" dirty="0">
              <a:solidFill>
                <a:schemeClr val="tx2"/>
              </a:solidFill>
              <a:latin typeface="Calibri" panose="020F0502020204030204" pitchFamily="34" charset="0"/>
              <a:cs typeface="Calibri" panose="020F0502020204030204" pitchFamily="34" charset="0"/>
            </a:endParaRPr>
          </a:p>
        </p:txBody>
      </p:sp>
      <p:sp>
        <p:nvSpPr>
          <p:cNvPr id="7" name="TextBox 6"/>
          <p:cNvSpPr txBox="1"/>
          <p:nvPr/>
        </p:nvSpPr>
        <p:spPr>
          <a:xfrm>
            <a:off x="110526" y="869566"/>
            <a:ext cx="4187154" cy="523220"/>
          </a:xfrm>
          <a:prstGeom prst="rect">
            <a:avLst/>
          </a:prstGeom>
          <a:noFill/>
        </p:spPr>
        <p:txBody>
          <a:bodyPr wrap="square" rtlCol="0">
            <a:spAutoFit/>
          </a:bodyPr>
          <a:lstStyle/>
          <a:p>
            <a:r>
              <a:rPr lang="en-US" sz="1400" b="1" dirty="0" smtClean="0">
                <a:solidFill>
                  <a:schemeClr val="tx2"/>
                </a:solidFill>
                <a:latin typeface="Calibri" panose="020F0502020204030204" pitchFamily="34" charset="0"/>
                <a:cs typeface="Calibri" panose="020F0502020204030204" pitchFamily="34" charset="0"/>
              </a:rPr>
              <a:t>Index case testing results versus other testing entry points, June 2018</a:t>
            </a:r>
            <a:endParaRPr lang="en-US" sz="1400" b="1" dirty="0">
              <a:solidFill>
                <a:schemeClr val="tx2"/>
              </a:solidFill>
              <a:latin typeface="Calibri" panose="020F0502020204030204" pitchFamily="34" charset="0"/>
              <a:cs typeface="Calibri" panose="020F0502020204030204" pitchFamily="34" charset="0"/>
            </a:endParaRPr>
          </a:p>
        </p:txBody>
      </p:sp>
      <p:graphicFrame>
        <p:nvGraphicFramePr>
          <p:cNvPr id="10" name="Chart 9"/>
          <p:cNvGraphicFramePr>
            <a:graphicFrameLocks/>
          </p:cNvGraphicFramePr>
          <p:nvPr>
            <p:extLst>
              <p:ext uri="{D42A27DB-BD31-4B8C-83A1-F6EECF244321}">
                <p14:modId xmlns:p14="http://schemas.microsoft.com/office/powerpoint/2010/main" val="3165659554"/>
              </p:ext>
            </p:extLst>
          </p:nvPr>
        </p:nvGraphicFramePr>
        <p:xfrm>
          <a:off x="110526" y="1390632"/>
          <a:ext cx="4572000" cy="33924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a:graphicFrameLocks/>
          </p:cNvGraphicFramePr>
          <p:nvPr>
            <p:extLst>
              <p:ext uri="{D42A27DB-BD31-4B8C-83A1-F6EECF244321}">
                <p14:modId xmlns:p14="http://schemas.microsoft.com/office/powerpoint/2010/main" val="3530049304"/>
              </p:ext>
            </p:extLst>
          </p:nvPr>
        </p:nvGraphicFramePr>
        <p:xfrm>
          <a:off x="4584316" y="1389110"/>
          <a:ext cx="4559684" cy="3393946"/>
        </p:xfrm>
        <a:graphic>
          <a:graphicData uri="http://schemas.openxmlformats.org/drawingml/2006/chart">
            <c:chart xmlns:c="http://schemas.openxmlformats.org/drawingml/2006/chart" xmlns:r="http://schemas.openxmlformats.org/officeDocument/2006/relationships" r:id="rId4"/>
          </a:graphicData>
        </a:graphic>
      </p:graphicFrame>
      <p:sp>
        <p:nvSpPr>
          <p:cNvPr id="12" name="TextBox 11"/>
          <p:cNvSpPr txBox="1"/>
          <p:nvPr/>
        </p:nvSpPr>
        <p:spPr>
          <a:xfrm>
            <a:off x="1658022" y="1389110"/>
            <a:ext cx="546081" cy="400110"/>
          </a:xfrm>
          <a:prstGeom prst="rect">
            <a:avLst/>
          </a:prstGeom>
          <a:solidFill>
            <a:schemeClr val="bg1">
              <a:lumMod val="95000"/>
            </a:schemeClr>
          </a:solidFill>
          <a:ln>
            <a:solidFill>
              <a:schemeClr val="tx1">
                <a:lumMod val="65000"/>
                <a:lumOff val="35000"/>
              </a:schemeClr>
            </a:solidFill>
          </a:ln>
        </p:spPr>
        <p:txBody>
          <a:bodyPr wrap="square" rtlCol="0">
            <a:spAutoFit/>
          </a:bodyPr>
          <a:lstStyle/>
          <a:p>
            <a:r>
              <a:rPr lang="en-US" sz="1000" b="1" dirty="0" smtClean="0">
                <a:latin typeface="Calibri" panose="020F0502020204030204" pitchFamily="34" charset="0"/>
                <a:cs typeface="Calibri" panose="020F0502020204030204" pitchFamily="34" charset="0"/>
              </a:rPr>
              <a:t>Yield: 4.5%</a:t>
            </a:r>
            <a:endParaRPr lang="en-US" sz="1000" b="1" dirty="0">
              <a:latin typeface="Calibri" panose="020F0502020204030204" pitchFamily="34" charset="0"/>
              <a:cs typeface="Calibri" panose="020F0502020204030204" pitchFamily="34" charset="0"/>
            </a:endParaRPr>
          </a:p>
        </p:txBody>
      </p:sp>
      <p:sp>
        <p:nvSpPr>
          <p:cNvPr id="13" name="TextBox 12"/>
          <p:cNvSpPr txBox="1"/>
          <p:nvPr/>
        </p:nvSpPr>
        <p:spPr>
          <a:xfrm>
            <a:off x="3524509" y="1389110"/>
            <a:ext cx="546081" cy="400110"/>
          </a:xfrm>
          <a:prstGeom prst="rect">
            <a:avLst/>
          </a:prstGeom>
          <a:solidFill>
            <a:schemeClr val="bg1">
              <a:lumMod val="95000"/>
            </a:schemeClr>
          </a:solidFill>
          <a:ln>
            <a:solidFill>
              <a:schemeClr val="tx1">
                <a:lumMod val="65000"/>
                <a:lumOff val="35000"/>
              </a:schemeClr>
            </a:solidFill>
          </a:ln>
        </p:spPr>
        <p:txBody>
          <a:bodyPr wrap="square" rtlCol="0">
            <a:spAutoFit/>
          </a:bodyPr>
          <a:lstStyle/>
          <a:p>
            <a:r>
              <a:rPr lang="en-US" sz="1000" b="1" dirty="0" smtClean="0">
                <a:latin typeface="Calibri" panose="020F0502020204030204" pitchFamily="34" charset="0"/>
                <a:cs typeface="Calibri" panose="020F0502020204030204" pitchFamily="34" charset="0"/>
              </a:rPr>
              <a:t>Yield: 14.9%</a:t>
            </a:r>
            <a:endParaRPr lang="en-US" sz="1000" b="1" dirty="0">
              <a:latin typeface="Calibri" panose="020F0502020204030204" pitchFamily="34" charset="0"/>
              <a:cs typeface="Calibri" panose="020F0502020204030204" pitchFamily="34" charset="0"/>
            </a:endParaRPr>
          </a:p>
        </p:txBody>
      </p:sp>
      <p:sp>
        <p:nvSpPr>
          <p:cNvPr id="14" name="TextBox 13"/>
          <p:cNvSpPr txBox="1"/>
          <p:nvPr/>
        </p:nvSpPr>
        <p:spPr>
          <a:xfrm>
            <a:off x="5827012" y="1398807"/>
            <a:ext cx="546081" cy="400110"/>
          </a:xfrm>
          <a:prstGeom prst="rect">
            <a:avLst/>
          </a:prstGeom>
          <a:solidFill>
            <a:schemeClr val="bg1">
              <a:lumMod val="95000"/>
            </a:schemeClr>
          </a:solidFill>
          <a:ln>
            <a:solidFill>
              <a:schemeClr val="tx1">
                <a:lumMod val="65000"/>
                <a:lumOff val="35000"/>
              </a:schemeClr>
            </a:solidFill>
          </a:ln>
        </p:spPr>
        <p:txBody>
          <a:bodyPr wrap="square" rtlCol="0">
            <a:spAutoFit/>
          </a:bodyPr>
          <a:lstStyle/>
          <a:p>
            <a:r>
              <a:rPr lang="en-US" sz="1000" b="1" dirty="0" smtClean="0">
                <a:latin typeface="Calibri" panose="020F0502020204030204" pitchFamily="34" charset="0"/>
                <a:cs typeface="Calibri" panose="020F0502020204030204" pitchFamily="34" charset="0"/>
              </a:rPr>
              <a:t>Yield: 36.1%</a:t>
            </a:r>
            <a:endParaRPr lang="en-US" sz="1000" b="1" dirty="0">
              <a:latin typeface="Calibri" panose="020F0502020204030204" pitchFamily="34" charset="0"/>
              <a:cs typeface="Calibri" panose="020F0502020204030204" pitchFamily="34" charset="0"/>
            </a:endParaRPr>
          </a:p>
        </p:txBody>
      </p:sp>
      <p:sp>
        <p:nvSpPr>
          <p:cNvPr id="15" name="TextBox 14"/>
          <p:cNvSpPr txBox="1"/>
          <p:nvPr/>
        </p:nvSpPr>
        <p:spPr>
          <a:xfrm>
            <a:off x="8207225" y="1384042"/>
            <a:ext cx="546081" cy="400110"/>
          </a:xfrm>
          <a:prstGeom prst="rect">
            <a:avLst/>
          </a:prstGeom>
          <a:solidFill>
            <a:schemeClr val="bg1">
              <a:lumMod val="95000"/>
            </a:schemeClr>
          </a:solidFill>
          <a:ln>
            <a:solidFill>
              <a:schemeClr val="tx1">
                <a:lumMod val="65000"/>
                <a:lumOff val="35000"/>
              </a:schemeClr>
            </a:solidFill>
          </a:ln>
        </p:spPr>
        <p:txBody>
          <a:bodyPr wrap="square" rtlCol="0">
            <a:spAutoFit/>
          </a:bodyPr>
          <a:lstStyle/>
          <a:p>
            <a:r>
              <a:rPr lang="en-US" sz="1000" b="1" dirty="0" smtClean="0">
                <a:latin typeface="Calibri" panose="020F0502020204030204" pitchFamily="34" charset="0"/>
                <a:cs typeface="Calibri" panose="020F0502020204030204" pitchFamily="34" charset="0"/>
              </a:rPr>
              <a:t>Yield: 9.2%</a:t>
            </a:r>
            <a:endParaRPr lang="en-US" sz="10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06072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058150" cy="680155"/>
          </a:xfrm>
        </p:spPr>
        <p:txBody>
          <a:bodyPr>
            <a:normAutofit/>
          </a:bodyPr>
          <a:lstStyle/>
          <a:p>
            <a:r>
              <a:rPr lang="en-US" sz="3200" b="1" dirty="0" smtClean="0"/>
              <a:t>Promising solutions for reaching partners</a:t>
            </a:r>
            <a:endParaRPr lang="en-US" sz="3200" b="1" dirty="0"/>
          </a:p>
        </p:txBody>
      </p:sp>
      <p:sp>
        <p:nvSpPr>
          <p:cNvPr id="4" name="TextBox 3"/>
          <p:cNvSpPr txBox="1"/>
          <p:nvPr/>
        </p:nvSpPr>
        <p:spPr>
          <a:xfrm>
            <a:off x="129328" y="850218"/>
            <a:ext cx="8795655" cy="2436564"/>
          </a:xfrm>
          <a:prstGeom prst="rect">
            <a:avLst/>
          </a:prstGeom>
          <a:noFill/>
        </p:spPr>
        <p:txBody>
          <a:bodyPr wrap="square" rtlCol="0">
            <a:spAutoFit/>
          </a:bodyPr>
          <a:lstStyle/>
          <a:p>
            <a:r>
              <a:rPr lang="en-US" u="sng" dirty="0" smtClean="0">
                <a:solidFill>
                  <a:prstClr val="black"/>
                </a:solidFill>
              </a:rPr>
              <a:t>Challenge</a:t>
            </a:r>
            <a:r>
              <a:rPr lang="en-US" dirty="0" smtClean="0">
                <a:solidFill>
                  <a:prstClr val="black"/>
                </a:solidFill>
              </a:rPr>
              <a:t>: Difficult to reach sexual partners of HIV-positive individuals with testing services—379 partners of 851 PLHIV tested in June 2018. </a:t>
            </a:r>
          </a:p>
          <a:p>
            <a:endParaRPr lang="en-US" dirty="0">
              <a:solidFill>
                <a:prstClr val="black"/>
              </a:solidFill>
            </a:endParaRPr>
          </a:p>
          <a:p>
            <a:r>
              <a:rPr lang="en-US" u="sng" dirty="0" smtClean="0">
                <a:solidFill>
                  <a:prstClr val="black"/>
                </a:solidFill>
              </a:rPr>
              <a:t>Promising solutions</a:t>
            </a:r>
            <a:r>
              <a:rPr lang="en-US" dirty="0" smtClean="0">
                <a:solidFill>
                  <a:prstClr val="black"/>
                </a:solidFill>
              </a:rPr>
              <a:t>: </a:t>
            </a:r>
          </a:p>
          <a:p>
            <a:pPr marL="285750" indent="-285750">
              <a:spcAft>
                <a:spcPts val="1000"/>
              </a:spcAft>
              <a:buFont typeface="Arial" panose="020B0604020202020204" pitchFamily="34" charset="0"/>
              <a:buChar char="•"/>
            </a:pPr>
            <a:r>
              <a:rPr lang="en-US" dirty="0" smtClean="0">
                <a:solidFill>
                  <a:prstClr val="black"/>
                </a:solidFill>
              </a:rPr>
              <a:t>Rolling out assisted </a:t>
            </a:r>
            <a:r>
              <a:rPr lang="en-US" dirty="0">
                <a:solidFill>
                  <a:prstClr val="black"/>
                </a:solidFill>
              </a:rPr>
              <a:t>partner notification </a:t>
            </a:r>
            <a:r>
              <a:rPr lang="en-US" dirty="0" smtClean="0">
                <a:solidFill>
                  <a:prstClr val="black"/>
                </a:solidFill>
              </a:rPr>
              <a:t>to partners of HIV-positive individuals through </a:t>
            </a:r>
            <a:r>
              <a:rPr lang="en-US" dirty="0">
                <a:solidFill>
                  <a:prstClr val="black"/>
                </a:solidFill>
              </a:rPr>
              <a:t>peer educators. </a:t>
            </a:r>
          </a:p>
          <a:p>
            <a:pPr marL="285750" indent="-285750">
              <a:spcAft>
                <a:spcPts val="1000"/>
              </a:spcAft>
              <a:buFont typeface="Arial" panose="020B0604020202020204" pitchFamily="34" charset="0"/>
              <a:buChar char="•"/>
            </a:pPr>
            <a:r>
              <a:rPr lang="en-US" dirty="0" smtClean="0">
                <a:solidFill>
                  <a:prstClr val="black"/>
                </a:solidFill>
              </a:rPr>
              <a:t>Expanding provision of HIV testing services at PoDi+ sites and PLHIV support groups (more than 60% of those tested at support groups were partners of PLHIV). </a:t>
            </a:r>
          </a:p>
        </p:txBody>
      </p:sp>
      <p:sp>
        <p:nvSpPr>
          <p:cNvPr id="7" name="TextBox 6"/>
          <p:cNvSpPr txBox="1"/>
          <p:nvPr/>
        </p:nvSpPr>
        <p:spPr>
          <a:xfrm rot="16200000">
            <a:off x="7699686" y="5861340"/>
            <a:ext cx="858109" cy="200055"/>
          </a:xfrm>
          <a:prstGeom prst="rect">
            <a:avLst/>
          </a:prstGeom>
          <a:noFill/>
          <a:ln>
            <a:noFill/>
          </a:ln>
        </p:spPr>
        <p:txBody>
          <a:bodyPr wrap="square" rtlCol="0">
            <a:spAutoFit/>
          </a:bodyPr>
          <a:lstStyle/>
          <a:p>
            <a:r>
              <a:rPr lang="en-US" sz="700" dirty="0" smtClean="0">
                <a:solidFill>
                  <a:schemeClr val="bg1"/>
                </a:solidFill>
              </a:rPr>
              <a:t>Credit: PATH</a:t>
            </a:r>
            <a:endParaRPr lang="en-US" sz="700" dirty="0">
              <a:solidFill>
                <a:schemeClr val="bg1"/>
              </a:solidFill>
            </a:endParaRPr>
          </a:p>
        </p:txBody>
      </p:sp>
      <p:sp>
        <p:nvSpPr>
          <p:cNvPr id="9" name="TextBox 8"/>
          <p:cNvSpPr txBox="1"/>
          <p:nvPr/>
        </p:nvSpPr>
        <p:spPr>
          <a:xfrm rot="16200000">
            <a:off x="8060746" y="5890318"/>
            <a:ext cx="858109" cy="200055"/>
          </a:xfrm>
          <a:prstGeom prst="rect">
            <a:avLst/>
          </a:prstGeom>
          <a:noFill/>
          <a:ln>
            <a:noFill/>
          </a:ln>
        </p:spPr>
        <p:txBody>
          <a:bodyPr wrap="square" rtlCol="0">
            <a:spAutoFit/>
          </a:bodyPr>
          <a:lstStyle/>
          <a:p>
            <a:r>
              <a:rPr lang="en-US" sz="700" dirty="0" smtClean="0">
                <a:solidFill>
                  <a:schemeClr val="bg1"/>
                </a:solidFill>
              </a:rPr>
              <a:t>Credit: PATH</a:t>
            </a:r>
            <a:endParaRPr lang="en-US" sz="700" dirty="0">
              <a:solidFill>
                <a:schemeClr val="bg1"/>
              </a:solidFill>
            </a:endParaRPr>
          </a:p>
        </p:txBody>
      </p:sp>
      <p:sp>
        <p:nvSpPr>
          <p:cNvPr id="10" name="TextBox 9"/>
          <p:cNvSpPr txBox="1"/>
          <p:nvPr/>
        </p:nvSpPr>
        <p:spPr>
          <a:xfrm>
            <a:off x="938868" y="4134420"/>
            <a:ext cx="3304885" cy="1754326"/>
          </a:xfrm>
          <a:prstGeom prst="rect">
            <a:avLst/>
          </a:prstGeom>
          <a:noFill/>
        </p:spPr>
        <p:txBody>
          <a:bodyPr wrap="square" rtlCol="0">
            <a:spAutoFit/>
          </a:bodyPr>
          <a:lstStyle/>
          <a:p>
            <a:pPr algn="ctr"/>
            <a:r>
              <a:rPr lang="en-US" b="1" i="1" dirty="0" smtClean="0">
                <a:solidFill>
                  <a:srgbClr val="C00000"/>
                </a:solidFill>
              </a:rPr>
              <a:t>136 partners and children tested at PoDi+ sites (5.1% seropositivity), and 87 tested at PLHIV support groups (13.8% seropositivity) from April through June 2018. </a:t>
            </a:r>
            <a:endParaRPr lang="en-US" b="1" i="1" dirty="0">
              <a:solidFill>
                <a:srgbClr val="C00000"/>
              </a:solidFill>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6569" y="3313722"/>
            <a:ext cx="3813652" cy="2872023"/>
          </a:xfrm>
          <a:prstGeom prst="rect">
            <a:avLst/>
          </a:prstGeom>
          <a:ln>
            <a:solidFill>
              <a:schemeClr val="bg2">
                <a:lumMod val="50000"/>
              </a:schemeClr>
            </a:solidFill>
          </a:ln>
        </p:spPr>
      </p:pic>
      <p:graphicFrame>
        <p:nvGraphicFramePr>
          <p:cNvPr id="12" name="Table 11"/>
          <p:cNvGraphicFramePr>
            <a:graphicFrameLocks noGrp="1"/>
          </p:cNvGraphicFramePr>
          <p:nvPr>
            <p:extLst>
              <p:ext uri="{D42A27DB-BD31-4B8C-83A1-F6EECF244321}">
                <p14:modId xmlns:p14="http://schemas.microsoft.com/office/powerpoint/2010/main" val="2276269674"/>
              </p:ext>
            </p:extLst>
          </p:nvPr>
        </p:nvGraphicFramePr>
        <p:xfrm>
          <a:off x="5153024" y="6185746"/>
          <a:ext cx="3817196" cy="467309"/>
        </p:xfrm>
        <a:graphic>
          <a:graphicData uri="http://schemas.openxmlformats.org/drawingml/2006/table">
            <a:tbl>
              <a:tblPr/>
              <a:tblGrid>
                <a:gridCol w="3817196">
                  <a:extLst>
                    <a:ext uri="{9D8B030D-6E8A-4147-A177-3AD203B41FA5}">
                      <a16:colId xmlns:a16="http://schemas.microsoft.com/office/drawing/2014/main" val="2220717340"/>
                    </a:ext>
                  </a:extLst>
                </a:gridCol>
              </a:tblGrid>
              <a:tr h="467309">
                <a:tc>
                  <a:txBody>
                    <a:bodyPr/>
                    <a:lstStyle/>
                    <a:p>
                      <a:pPr fontAlgn="t"/>
                      <a:r>
                        <a:rPr lang="en-US" sz="1050" dirty="0" smtClean="0">
                          <a:effectLst/>
                        </a:rPr>
                        <a:t>Nurse at</a:t>
                      </a:r>
                      <a:r>
                        <a:rPr lang="en-US" sz="1050" baseline="0" dirty="0" smtClean="0">
                          <a:effectLst/>
                        </a:rPr>
                        <a:t> Kenya General Reference Hospital in Lubumbashi,</a:t>
                      </a:r>
                      <a:r>
                        <a:rPr lang="en-US" sz="1050" dirty="0" smtClean="0">
                          <a:effectLst/>
                        </a:rPr>
                        <a:t> collects a dried</a:t>
                      </a:r>
                      <a:r>
                        <a:rPr lang="en-US" sz="1050" baseline="0" dirty="0" smtClean="0">
                          <a:effectLst/>
                        </a:rPr>
                        <a:t> blood spot sample from an exposed infant. </a:t>
                      </a:r>
                      <a:endParaRPr lang="en-US" sz="1050" dirty="0">
                        <a:effectLst/>
                      </a:endParaRPr>
                    </a:p>
                  </a:txBody>
                  <a:tcPr marL="57150" marR="57150" marT="57150" marB="57150">
                    <a:lnL>
                      <a:noFill/>
                    </a:lnL>
                    <a:lnR>
                      <a:noFill/>
                    </a:lnR>
                    <a:lnT>
                      <a:noFill/>
                    </a:lnT>
                    <a:lnB>
                      <a:noFill/>
                    </a:lnB>
                    <a:solidFill>
                      <a:srgbClr val="FFFFFF"/>
                    </a:solidFill>
                  </a:tcPr>
                </a:tc>
                <a:extLst>
                  <a:ext uri="{0D108BD9-81ED-4DB2-BD59-A6C34878D82A}">
                    <a16:rowId xmlns:a16="http://schemas.microsoft.com/office/drawing/2014/main" val="2336324567"/>
                  </a:ext>
                </a:extLst>
              </a:tr>
            </a:tbl>
          </a:graphicData>
        </a:graphic>
      </p:graphicFrame>
      <p:sp>
        <p:nvSpPr>
          <p:cNvPr id="13" name="TextBox 12"/>
          <p:cNvSpPr txBox="1"/>
          <p:nvPr/>
        </p:nvSpPr>
        <p:spPr>
          <a:xfrm rot="16200000">
            <a:off x="8528026" y="5732291"/>
            <a:ext cx="695662" cy="200055"/>
          </a:xfrm>
          <a:prstGeom prst="rect">
            <a:avLst/>
          </a:prstGeom>
          <a:noFill/>
          <a:ln>
            <a:noFill/>
          </a:ln>
        </p:spPr>
        <p:txBody>
          <a:bodyPr wrap="square" rtlCol="0">
            <a:spAutoFit/>
          </a:bodyPr>
          <a:lstStyle/>
          <a:p>
            <a:r>
              <a:rPr lang="en-US" sz="700" dirty="0" smtClean="0">
                <a:solidFill>
                  <a:schemeClr val="bg1"/>
                </a:solidFill>
              </a:rPr>
              <a:t>Credit: PATH</a:t>
            </a:r>
            <a:endParaRPr lang="en-US" sz="700" dirty="0">
              <a:solidFill>
                <a:schemeClr val="bg1"/>
              </a:solidFill>
            </a:endParaRPr>
          </a:p>
        </p:txBody>
      </p:sp>
      <p:sp>
        <p:nvSpPr>
          <p:cNvPr id="14" name="TextBox 13"/>
          <p:cNvSpPr txBox="1"/>
          <p:nvPr/>
        </p:nvSpPr>
        <p:spPr>
          <a:xfrm>
            <a:off x="129328" y="3286782"/>
            <a:ext cx="4762917" cy="646331"/>
          </a:xfrm>
          <a:prstGeom prst="rect">
            <a:avLst/>
          </a:prstGeom>
          <a:noFill/>
        </p:spPr>
        <p:txBody>
          <a:bodyPr wrap="square" rtlCol="0">
            <a:spAutoFit/>
          </a:bodyPr>
          <a:lstStyle/>
          <a:p>
            <a:pPr marL="285750" indent="-285750">
              <a:spcAft>
                <a:spcPts val="1000"/>
              </a:spcAft>
              <a:buFont typeface="Arial" panose="020B0604020202020204" pitchFamily="34" charset="0"/>
              <a:buChar char="•"/>
            </a:pPr>
            <a:r>
              <a:rPr lang="en-US" dirty="0" smtClean="0">
                <a:solidFill>
                  <a:prstClr val="black"/>
                </a:solidFill>
              </a:rPr>
              <a:t>Intensifying targeted home-based testing (5.3% seropositivity; 28% among partners). </a:t>
            </a:r>
          </a:p>
        </p:txBody>
      </p:sp>
    </p:spTree>
    <p:extLst>
      <p:ext uri="{BB962C8B-B14F-4D97-AF65-F5344CB8AC3E}">
        <p14:creationId xmlns:p14="http://schemas.microsoft.com/office/powerpoint/2010/main" val="1634031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smtClean="0"/>
              <a:t>Acknowledgements</a:t>
            </a:r>
            <a:endParaRPr lang="en-US" sz="3600" b="1" dirty="0"/>
          </a:p>
        </p:txBody>
      </p:sp>
      <p:sp>
        <p:nvSpPr>
          <p:cNvPr id="5" name="TextBox 4"/>
          <p:cNvSpPr txBox="1"/>
          <p:nvPr/>
        </p:nvSpPr>
        <p:spPr>
          <a:xfrm rot="16200000">
            <a:off x="5582514" y="4930416"/>
            <a:ext cx="717176" cy="200055"/>
          </a:xfrm>
          <a:prstGeom prst="rect">
            <a:avLst/>
          </a:prstGeom>
          <a:noFill/>
          <a:ln>
            <a:noFill/>
          </a:ln>
        </p:spPr>
        <p:txBody>
          <a:bodyPr wrap="square" rtlCol="0">
            <a:spAutoFit/>
          </a:bodyPr>
          <a:lstStyle/>
          <a:p>
            <a:r>
              <a:rPr lang="en-US" sz="700" dirty="0" smtClean="0">
                <a:ln>
                  <a:solidFill>
                    <a:schemeClr val="bg1"/>
                  </a:solidFill>
                </a:ln>
                <a:solidFill>
                  <a:schemeClr val="bg1"/>
                </a:solidFill>
              </a:rPr>
              <a:t>Credit: PATH</a:t>
            </a:r>
            <a:endParaRPr lang="en-US" sz="700" dirty="0">
              <a:ln>
                <a:solidFill>
                  <a:schemeClr val="bg1"/>
                </a:solidFill>
              </a:ln>
              <a:solidFill>
                <a:schemeClr val="bg1"/>
              </a:solidFill>
            </a:endParaRPr>
          </a:p>
        </p:txBody>
      </p:sp>
      <p:sp>
        <p:nvSpPr>
          <p:cNvPr id="7" name="TextBox 6"/>
          <p:cNvSpPr txBox="1"/>
          <p:nvPr/>
        </p:nvSpPr>
        <p:spPr>
          <a:xfrm>
            <a:off x="167676" y="878098"/>
            <a:ext cx="8474879" cy="1708160"/>
          </a:xfrm>
          <a:prstGeom prst="rect">
            <a:avLst/>
          </a:prstGeom>
          <a:noFill/>
        </p:spPr>
        <p:txBody>
          <a:bodyPr wrap="square" rtlCol="0">
            <a:spAutoFit/>
          </a:bodyPr>
          <a:lstStyle/>
          <a:p>
            <a:pPr>
              <a:spcAft>
                <a:spcPts val="1000"/>
              </a:spcAft>
            </a:pPr>
            <a:r>
              <a:rPr lang="en-US" sz="1600" b="1" dirty="0" smtClean="0"/>
              <a:t>National Program for the Fight against HIV/AIDS (PNLS): </a:t>
            </a:r>
            <a:r>
              <a:rPr lang="en-US" sz="1600" dirty="0" smtClean="0"/>
              <a:t>Willy Mupanga; Baltas Kabeya</a:t>
            </a:r>
            <a:endParaRPr lang="en-US" sz="1600" b="1" dirty="0" smtClean="0"/>
          </a:p>
          <a:p>
            <a:pPr>
              <a:spcAft>
                <a:spcPts val="1000"/>
              </a:spcAft>
            </a:pPr>
            <a:r>
              <a:rPr lang="en-US" sz="1600" b="1" dirty="0" smtClean="0"/>
              <a:t>PEPFAR and USAID/Democratic Republic of Congo</a:t>
            </a:r>
          </a:p>
          <a:p>
            <a:pPr>
              <a:spcAft>
                <a:spcPts val="1000"/>
              </a:spcAft>
            </a:pPr>
            <a:r>
              <a:rPr lang="en-US" sz="1600" b="1" dirty="0" smtClean="0"/>
              <a:t>World Health Organization</a:t>
            </a:r>
          </a:p>
          <a:p>
            <a:pPr marL="690563" indent="-690563">
              <a:spcAft>
                <a:spcPts val="1000"/>
              </a:spcAft>
              <a:tabLst>
                <a:tab pos="690563" algn="l"/>
              </a:tabLst>
            </a:pPr>
            <a:r>
              <a:rPr lang="en-US" sz="1600" b="1" dirty="0" smtClean="0"/>
              <a:t>PATH: 	</a:t>
            </a:r>
            <a:r>
              <a:rPr lang="en-US" sz="1600" dirty="0" smtClean="0"/>
              <a:t>Pascal Milenge; </a:t>
            </a:r>
            <a:r>
              <a:rPr lang="en-US" sz="1600" dirty="0"/>
              <a:t>Didier Kamerhe; Venant Cikobe; Ibou Thior; Lisa Mueller Scott; Johannes van </a:t>
            </a:r>
            <a:r>
              <a:rPr lang="en-US" sz="1600" dirty="0" smtClean="0"/>
              <a:t>Dam</a:t>
            </a:r>
            <a:endParaRPr lang="en-US" sz="1600" b="1" dirty="0"/>
          </a:p>
        </p:txBody>
      </p:sp>
      <p:sp>
        <p:nvSpPr>
          <p:cNvPr id="9" name="TextBox 8"/>
          <p:cNvSpPr txBox="1"/>
          <p:nvPr/>
        </p:nvSpPr>
        <p:spPr>
          <a:xfrm>
            <a:off x="1892503" y="6262355"/>
            <a:ext cx="5765695" cy="415498"/>
          </a:xfrm>
          <a:prstGeom prst="rect">
            <a:avLst/>
          </a:prstGeom>
          <a:noFill/>
        </p:spPr>
        <p:txBody>
          <a:bodyPr wrap="square" rtlCol="0">
            <a:spAutoFit/>
          </a:bodyPr>
          <a:lstStyle/>
          <a:p>
            <a:r>
              <a:rPr lang="en-US" sz="1050" dirty="0" smtClean="0"/>
              <a:t>Staff at the PoDi+ site in Kenya health zone providing antiretroviral medication and adherence counseling to a couple. </a:t>
            </a:r>
            <a:endParaRPr lang="en-US" sz="1050" dirty="0"/>
          </a:p>
        </p:txBody>
      </p:sp>
      <p:pic>
        <p:nvPicPr>
          <p:cNvPr id="10"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t="7976" b="6080"/>
          <a:stretch/>
        </p:blipFill>
        <p:spPr>
          <a:xfrm>
            <a:off x="1803664" y="2667009"/>
            <a:ext cx="5854534" cy="3601449"/>
          </a:xfrm>
          <a:ln>
            <a:solidFill>
              <a:schemeClr val="bg2">
                <a:lumMod val="50000"/>
              </a:schemeClr>
            </a:solidFill>
          </a:ln>
        </p:spPr>
      </p:pic>
      <p:sp>
        <p:nvSpPr>
          <p:cNvPr id="8" name="TextBox 7"/>
          <p:cNvSpPr txBox="1"/>
          <p:nvPr/>
        </p:nvSpPr>
        <p:spPr>
          <a:xfrm rot="16200000">
            <a:off x="7212836" y="5823095"/>
            <a:ext cx="690670" cy="200055"/>
          </a:xfrm>
          <a:prstGeom prst="rect">
            <a:avLst/>
          </a:prstGeom>
          <a:noFill/>
          <a:ln>
            <a:noFill/>
          </a:ln>
        </p:spPr>
        <p:txBody>
          <a:bodyPr wrap="square" rtlCol="0">
            <a:spAutoFit/>
          </a:bodyPr>
          <a:lstStyle/>
          <a:p>
            <a:r>
              <a:rPr lang="en-US" sz="700" dirty="0" smtClean="0">
                <a:solidFill>
                  <a:schemeClr val="bg1"/>
                </a:solidFill>
              </a:rPr>
              <a:t>Credit: PATH</a:t>
            </a:r>
            <a:endParaRPr lang="en-US" sz="700" dirty="0">
              <a:solidFill>
                <a:schemeClr val="bg1"/>
              </a:solidFill>
            </a:endParaRPr>
          </a:p>
        </p:txBody>
      </p:sp>
    </p:spTree>
    <p:extLst>
      <p:ext uri="{BB962C8B-B14F-4D97-AF65-F5344CB8AC3E}">
        <p14:creationId xmlns:p14="http://schemas.microsoft.com/office/powerpoint/2010/main" val="3622249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8759</TotalTime>
  <Words>1811</Words>
  <Application>Microsoft Office PowerPoint</Application>
  <PresentationFormat>On-screen Show (4:3)</PresentationFormat>
  <Paragraphs>107</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Narrow</vt:lpstr>
      <vt:lpstr>Calibri</vt:lpstr>
      <vt:lpstr>Segoe UI</vt:lpstr>
      <vt:lpstr>Segoe UI Light</vt:lpstr>
      <vt:lpstr>WelcomeDoc</vt:lpstr>
      <vt:lpstr>PowerPoint Presentation</vt:lpstr>
      <vt:lpstr>PowerPoint Presentation</vt:lpstr>
      <vt:lpstr>Complexities of finding positives</vt:lpstr>
      <vt:lpstr>Strategies to improve index case testing yield</vt:lpstr>
      <vt:lpstr>PowerPoint Presentation</vt:lpstr>
      <vt:lpstr>PowerPoint Presentation</vt:lpstr>
      <vt:lpstr>Index testing: Results from June 2018</vt:lpstr>
      <vt:lpstr>Promising solutions for reaching partners</vt:lpstr>
      <vt:lpstr>Acknowledgements</vt:lpstr>
    </vt:vector>
  </TitlesOfParts>
  <Company>PATH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Canagasabey, Davina</dc:creator>
  <cp:lastModifiedBy>Canagasabey, Davina</cp:lastModifiedBy>
  <cp:revision>352</cp:revision>
  <cp:lastPrinted>2018-07-18T17:33:38Z</cp:lastPrinted>
  <dcterms:created xsi:type="dcterms:W3CDTF">2018-04-05T02:09:16Z</dcterms:created>
  <dcterms:modified xsi:type="dcterms:W3CDTF">2018-07-23T13:01:53Z</dcterms:modified>
</cp:coreProperties>
</file>